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
  </p:notesMasterIdLst>
  <p:handoutMasterIdLst>
    <p:handoutMasterId r:id="rId26"/>
  </p:handoutMasterIdLst>
  <p:sldIdLst>
    <p:sldId id="541" r:id="rId3"/>
    <p:sldId id="542" r:id="rId4"/>
    <p:sldId id="543" r:id="rId5"/>
    <p:sldId id="562" r:id="rId7"/>
    <p:sldId id="544" r:id="rId8"/>
    <p:sldId id="545" r:id="rId9"/>
    <p:sldId id="546" r:id="rId10"/>
    <p:sldId id="547" r:id="rId11"/>
    <p:sldId id="548" r:id="rId12"/>
    <p:sldId id="549" r:id="rId13"/>
    <p:sldId id="550" r:id="rId14"/>
    <p:sldId id="551" r:id="rId15"/>
    <p:sldId id="552" r:id="rId16"/>
    <p:sldId id="553" r:id="rId17"/>
    <p:sldId id="554" r:id="rId18"/>
    <p:sldId id="555" r:id="rId19"/>
    <p:sldId id="556" r:id="rId20"/>
    <p:sldId id="557" r:id="rId21"/>
    <p:sldId id="558" r:id="rId22"/>
    <p:sldId id="559" r:id="rId23"/>
    <p:sldId id="560" r:id="rId24"/>
    <p:sldId id="561" r:id="rId25"/>
  </p:sldIdLst>
  <p:sldSz cx="7559675" cy="10691495"/>
  <p:notesSz cx="6858000" cy="9144000"/>
  <p:embeddedFontLst>
    <p:embeddedFont>
      <p:font typeface="微软雅黑" panose="020B0503020204020204" charset="-122"/>
      <p:regular r:id="rId30"/>
    </p:embeddedFont>
    <p:embeddedFont>
      <p:font typeface="Poppins Medium" panose="02000000000000000000" charset="0"/>
      <p:regular r:id="rId31"/>
      <p:italic r:id="rId32"/>
    </p:embeddedFont>
    <p:embeddedFont>
      <p:font typeface="思源黑体 CN Light" panose="020B0300000000000000" charset="-122"/>
      <p:italic r:id="rId33"/>
    </p:embeddedFont>
  </p:embeddedFontLst>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159" userDrawn="1">
          <p15:clr>
            <a:srgbClr val="A4A3A4"/>
          </p15:clr>
        </p15:guide>
        <p15:guide id="2" pos="233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6363"/>
    <a:srgbClr val="C5C5C5"/>
    <a:srgbClr val="FFFFFF"/>
    <a:srgbClr val="0A69A5"/>
    <a:srgbClr val="E2E2E2"/>
    <a:srgbClr val="91A9E0"/>
    <a:srgbClr val="7F8AA5"/>
    <a:srgbClr val="9BA3C3"/>
    <a:srgbClr val="A2A2A2"/>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p:scale>
          <a:sx n="100" d="100"/>
          <a:sy n="100" d="100"/>
        </p:scale>
        <p:origin x="712" y="-2976"/>
      </p:cViewPr>
      <p:guideLst>
        <p:guide orient="horz" pos="5159"/>
        <p:guide pos="233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4" Type="http://schemas.openxmlformats.org/officeDocument/2006/relationships/tags" Target="tags/tag97.xml"/><Relationship Id="rId33" Type="http://schemas.openxmlformats.org/officeDocument/2006/relationships/font" Target="fonts/font4.fntdata"/><Relationship Id="rId32" Type="http://schemas.openxmlformats.org/officeDocument/2006/relationships/font" Target="fonts/font3.fntdata"/><Relationship Id="rId31" Type="http://schemas.openxmlformats.org/officeDocument/2006/relationships/font" Target="fonts/font2.fntdata"/><Relationship Id="rId30" Type="http://schemas.openxmlformats.org/officeDocument/2006/relationships/font" Target="fonts/font1.fntdata"/><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rPr>
            </a:fld>
            <a:endParaRPr lang="zh-CN" altLang="en-US">
              <a:latin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rPr>
            </a:fld>
            <a:endParaRPr lang="zh-CN" altLang="en-US">
              <a:latin typeface="微软雅黑" panose="020B050302020402020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337950" y="1143000"/>
            <a:ext cx="21821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微软雅黑" panose="020B0503020204020204" charset="-122"/>
        <a:ea typeface="+mn-ea"/>
        <a:cs typeface="+mn-cs"/>
      </a:defRPr>
    </a:lvl1pPr>
    <a:lvl2pPr marL="457200" algn="l" defTabSz="914400" rtl="0" eaLnBrk="1" latinLnBrk="0" hangingPunct="1">
      <a:defRPr sz="1200" kern="1200">
        <a:solidFill>
          <a:schemeClr val="tx1"/>
        </a:solidFill>
        <a:latin typeface="微软雅黑" panose="020B0503020204020204" charset="-122"/>
        <a:ea typeface="+mn-ea"/>
        <a:cs typeface="+mn-cs"/>
      </a:defRPr>
    </a:lvl2pPr>
    <a:lvl3pPr marL="914400" algn="l" defTabSz="914400" rtl="0" eaLnBrk="1" latinLnBrk="0" hangingPunct="1">
      <a:defRPr sz="1200" kern="1200">
        <a:solidFill>
          <a:schemeClr val="tx1"/>
        </a:solidFill>
        <a:latin typeface="微软雅黑" panose="020B0503020204020204" charset="-122"/>
        <a:ea typeface="+mn-ea"/>
        <a:cs typeface="+mn-cs"/>
      </a:defRPr>
    </a:lvl3pPr>
    <a:lvl4pPr marL="1371600" algn="l" defTabSz="914400" rtl="0" eaLnBrk="1" latinLnBrk="0" hangingPunct="1">
      <a:defRPr sz="1200" kern="1200">
        <a:solidFill>
          <a:schemeClr val="tx1"/>
        </a:solidFill>
        <a:latin typeface="微软雅黑" panose="020B0503020204020204" charset="-122"/>
        <a:ea typeface="+mn-ea"/>
        <a:cs typeface="+mn-cs"/>
      </a:defRPr>
    </a:lvl4pPr>
    <a:lvl5pPr marL="1828800" algn="l" defTabSz="914400" rtl="0" eaLnBrk="1" latinLnBrk="0" hangingPunct="1">
      <a:defRPr sz="1200" kern="1200">
        <a:solidFill>
          <a:schemeClr val="tx1"/>
        </a:solidFill>
        <a:latin typeface="微软雅黑" panose="020B0503020204020204" charset="-122"/>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338388" y="1143000"/>
            <a:ext cx="2181225"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338388" y="1143000"/>
            <a:ext cx="2181225"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338388" y="1143000"/>
            <a:ext cx="2181225"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45000" y="1749826"/>
            <a:ext cx="5670000" cy="3722400"/>
          </a:xfrm>
        </p:spPr>
        <p:txBody>
          <a:bodyPr anchor="b"/>
          <a:lstStyle>
            <a:lvl1pPr algn="ctr">
              <a:defRPr sz="4960"/>
            </a:lvl1pPr>
          </a:lstStyle>
          <a:p>
            <a:r>
              <a:rPr lang="zh-CN" altLang="en-US"/>
              <a:t>单击此处编辑母版标题样式</a:t>
            </a:r>
            <a:endParaRPr lang="zh-CN" altLang="en-US"/>
          </a:p>
        </p:txBody>
      </p:sp>
      <p:sp>
        <p:nvSpPr>
          <p:cNvPr id="3" name="副标题 2"/>
          <p:cNvSpPr>
            <a:spLocks noGrp="1"/>
          </p:cNvSpPr>
          <p:nvPr>
            <p:ph type="subTitle" idx="1"/>
          </p:nvPr>
        </p:nvSpPr>
        <p:spPr>
          <a:xfrm>
            <a:off x="945000" y="5615776"/>
            <a:ext cx="5670000" cy="2581424"/>
          </a:xfrm>
        </p:spPr>
        <p:txBody>
          <a:bodyPr/>
          <a:lstStyle>
            <a:lvl1pPr marL="0" indent="0" algn="ctr">
              <a:buNone/>
              <a:defRPr sz="1985"/>
            </a:lvl1pPr>
            <a:lvl2pPr marL="377825" indent="0" algn="ctr">
              <a:buNone/>
              <a:defRPr sz="1655"/>
            </a:lvl2pPr>
            <a:lvl3pPr marL="756285" indent="0" algn="ctr">
              <a:buNone/>
              <a:defRPr sz="1490"/>
            </a:lvl3pPr>
            <a:lvl4pPr marL="1134110" indent="0" algn="ctr">
              <a:buNone/>
              <a:defRPr sz="1325"/>
            </a:lvl4pPr>
            <a:lvl5pPr marL="1511935" indent="0" algn="ctr">
              <a:buNone/>
              <a:defRPr sz="1325"/>
            </a:lvl5pPr>
            <a:lvl6pPr marL="1889760" indent="0" algn="ctr">
              <a:buNone/>
              <a:defRPr sz="1325"/>
            </a:lvl6pPr>
            <a:lvl7pPr marL="2268220" indent="0" algn="ctr">
              <a:buNone/>
              <a:defRPr sz="1325"/>
            </a:lvl7pPr>
            <a:lvl8pPr marL="2646045" indent="0" algn="ctr">
              <a:buNone/>
              <a:defRPr sz="1325"/>
            </a:lvl8pPr>
            <a:lvl9pPr marL="3023870" indent="0" algn="ctr">
              <a:buNone/>
              <a:defRPr sz="1325"/>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15812" y="2665576"/>
            <a:ext cx="6520500" cy="4447574"/>
          </a:xfrm>
        </p:spPr>
        <p:txBody>
          <a:bodyPr anchor="b"/>
          <a:lstStyle>
            <a:lvl1pPr>
              <a:defRPr sz="496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515812" y="7155226"/>
            <a:ext cx="6520500" cy="2338874"/>
          </a:xfrm>
        </p:spPr>
        <p:txBody>
          <a:bodyPr/>
          <a:lstStyle>
            <a:lvl1pPr marL="0" indent="0">
              <a:buNone/>
              <a:defRPr sz="1985">
                <a:solidFill>
                  <a:schemeClr val="tx1">
                    <a:tint val="75000"/>
                  </a:schemeClr>
                </a:solidFill>
              </a:defRPr>
            </a:lvl1pPr>
            <a:lvl2pPr marL="377825" indent="0">
              <a:buNone/>
              <a:defRPr sz="1655">
                <a:solidFill>
                  <a:schemeClr val="tx1">
                    <a:tint val="75000"/>
                  </a:schemeClr>
                </a:solidFill>
              </a:defRPr>
            </a:lvl2pPr>
            <a:lvl3pPr marL="756285" indent="0">
              <a:buNone/>
              <a:defRPr sz="1490">
                <a:solidFill>
                  <a:schemeClr val="tx1">
                    <a:tint val="75000"/>
                  </a:schemeClr>
                </a:solidFill>
              </a:defRPr>
            </a:lvl3pPr>
            <a:lvl4pPr marL="1134110" indent="0">
              <a:buNone/>
              <a:defRPr sz="1325">
                <a:solidFill>
                  <a:schemeClr val="tx1">
                    <a:tint val="75000"/>
                  </a:schemeClr>
                </a:solidFill>
              </a:defRPr>
            </a:lvl4pPr>
            <a:lvl5pPr marL="1511935" indent="0">
              <a:buNone/>
              <a:defRPr sz="1325">
                <a:solidFill>
                  <a:schemeClr val="tx1">
                    <a:tint val="75000"/>
                  </a:schemeClr>
                </a:solidFill>
              </a:defRPr>
            </a:lvl5pPr>
            <a:lvl6pPr marL="1889760" indent="0">
              <a:buNone/>
              <a:defRPr sz="1325">
                <a:solidFill>
                  <a:schemeClr val="tx1">
                    <a:tint val="75000"/>
                  </a:schemeClr>
                </a:solidFill>
              </a:defRPr>
            </a:lvl6pPr>
            <a:lvl7pPr marL="2268220" indent="0">
              <a:buNone/>
              <a:defRPr sz="1325">
                <a:solidFill>
                  <a:schemeClr val="tx1">
                    <a:tint val="75000"/>
                  </a:schemeClr>
                </a:solidFill>
              </a:defRPr>
            </a:lvl7pPr>
            <a:lvl8pPr marL="2646045" indent="0">
              <a:buNone/>
              <a:defRPr sz="1325">
                <a:solidFill>
                  <a:schemeClr val="tx1">
                    <a:tint val="75000"/>
                  </a:schemeClr>
                </a:solidFill>
              </a:defRPr>
            </a:lvl8pPr>
            <a:lvl9pPr marL="3023870" indent="0">
              <a:buNone/>
              <a:defRPr sz="1325">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519750" y="2846250"/>
            <a:ext cx="3213000" cy="67839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3827250" y="2846250"/>
            <a:ext cx="3213000" cy="67839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20735" y="569250"/>
            <a:ext cx="6520500" cy="2066626"/>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520735" y="2621026"/>
            <a:ext cx="3198234" cy="1284524"/>
          </a:xfrm>
        </p:spPr>
        <p:txBody>
          <a:bodyPr anchor="b"/>
          <a:lstStyle>
            <a:lvl1pPr marL="0" indent="0">
              <a:buNone/>
              <a:defRPr sz="1985" b="1"/>
            </a:lvl1pPr>
            <a:lvl2pPr marL="377825" indent="0">
              <a:buNone/>
              <a:defRPr sz="1655" b="1"/>
            </a:lvl2pPr>
            <a:lvl3pPr marL="756285" indent="0">
              <a:buNone/>
              <a:defRPr sz="1490" b="1"/>
            </a:lvl3pPr>
            <a:lvl4pPr marL="1134110" indent="0">
              <a:buNone/>
              <a:defRPr sz="1325" b="1"/>
            </a:lvl4pPr>
            <a:lvl5pPr marL="1511935" indent="0">
              <a:buNone/>
              <a:defRPr sz="1325" b="1"/>
            </a:lvl5pPr>
            <a:lvl6pPr marL="1889760" indent="0">
              <a:buNone/>
              <a:defRPr sz="1325" b="1"/>
            </a:lvl6pPr>
            <a:lvl7pPr marL="2268220" indent="0">
              <a:buNone/>
              <a:defRPr sz="1325" b="1"/>
            </a:lvl7pPr>
            <a:lvl8pPr marL="2646045" indent="0">
              <a:buNone/>
              <a:defRPr sz="1325" b="1"/>
            </a:lvl8pPr>
            <a:lvl9pPr marL="3023870" indent="0">
              <a:buNone/>
              <a:defRPr sz="1325"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520735" y="3905550"/>
            <a:ext cx="3198234" cy="57444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3827250" y="2621026"/>
            <a:ext cx="3213985" cy="1284524"/>
          </a:xfrm>
        </p:spPr>
        <p:txBody>
          <a:bodyPr anchor="b"/>
          <a:lstStyle>
            <a:lvl1pPr marL="0" indent="0">
              <a:buNone/>
              <a:defRPr sz="1985" b="1"/>
            </a:lvl1pPr>
            <a:lvl2pPr marL="377825" indent="0">
              <a:buNone/>
              <a:defRPr sz="1655" b="1"/>
            </a:lvl2pPr>
            <a:lvl3pPr marL="756285" indent="0">
              <a:buNone/>
              <a:defRPr sz="1490" b="1"/>
            </a:lvl3pPr>
            <a:lvl4pPr marL="1134110" indent="0">
              <a:buNone/>
              <a:defRPr sz="1325" b="1"/>
            </a:lvl4pPr>
            <a:lvl5pPr marL="1511935" indent="0">
              <a:buNone/>
              <a:defRPr sz="1325" b="1"/>
            </a:lvl5pPr>
            <a:lvl6pPr marL="1889760" indent="0">
              <a:buNone/>
              <a:defRPr sz="1325" b="1"/>
            </a:lvl6pPr>
            <a:lvl7pPr marL="2268220" indent="0">
              <a:buNone/>
              <a:defRPr sz="1325" b="1"/>
            </a:lvl7pPr>
            <a:lvl8pPr marL="2646045" indent="0">
              <a:buNone/>
              <a:defRPr sz="1325" b="1"/>
            </a:lvl8pPr>
            <a:lvl9pPr marL="3023870" indent="0">
              <a:buNone/>
              <a:defRPr sz="1325"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3827250" y="3905550"/>
            <a:ext cx="3213985" cy="57444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20735" y="712800"/>
            <a:ext cx="2438297" cy="2494800"/>
          </a:xfrm>
        </p:spPr>
        <p:txBody>
          <a:bodyPr anchor="b"/>
          <a:lstStyle>
            <a:lvl1pPr>
              <a:defRPr sz="2645"/>
            </a:lvl1pPr>
          </a:lstStyle>
          <a:p>
            <a:r>
              <a:rPr lang="zh-CN" altLang="en-US"/>
              <a:t>单击此处编辑母版标题样式</a:t>
            </a:r>
            <a:endParaRPr lang="zh-CN" altLang="en-US"/>
          </a:p>
        </p:txBody>
      </p:sp>
      <p:sp>
        <p:nvSpPr>
          <p:cNvPr id="3" name="内容占位符 2"/>
          <p:cNvSpPr>
            <a:spLocks noGrp="1"/>
          </p:cNvSpPr>
          <p:nvPr>
            <p:ph idx="1"/>
          </p:nvPr>
        </p:nvSpPr>
        <p:spPr>
          <a:xfrm>
            <a:off x="3213985" y="1539450"/>
            <a:ext cx="3827250" cy="7598250"/>
          </a:xfrm>
        </p:spPr>
        <p:txBody>
          <a:bodyPr/>
          <a:lstStyle>
            <a:lvl1pPr>
              <a:defRPr sz="2645"/>
            </a:lvl1pPr>
            <a:lvl2pPr>
              <a:defRPr sz="2315"/>
            </a:lvl2pPr>
            <a:lvl3pPr>
              <a:defRPr sz="1985"/>
            </a:lvl3pPr>
            <a:lvl4pPr>
              <a:defRPr sz="1655"/>
            </a:lvl4pPr>
            <a:lvl5pPr>
              <a:defRPr sz="1655"/>
            </a:lvl5pPr>
            <a:lvl6pPr>
              <a:defRPr sz="1655"/>
            </a:lvl6pPr>
            <a:lvl7pPr>
              <a:defRPr sz="1655"/>
            </a:lvl7pPr>
            <a:lvl8pPr>
              <a:defRPr sz="1655"/>
            </a:lvl8pPr>
            <a:lvl9pPr>
              <a:defRPr sz="165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520735" y="3207600"/>
            <a:ext cx="2438297" cy="5942476"/>
          </a:xfrm>
        </p:spPr>
        <p:txBody>
          <a:bodyPr/>
          <a:lstStyle>
            <a:lvl1pPr marL="0" indent="0">
              <a:buNone/>
              <a:defRPr sz="1325"/>
            </a:lvl1pPr>
            <a:lvl2pPr marL="377825" indent="0">
              <a:buNone/>
              <a:defRPr sz="1155"/>
            </a:lvl2pPr>
            <a:lvl3pPr marL="756285" indent="0">
              <a:buNone/>
              <a:defRPr sz="990"/>
            </a:lvl3pPr>
            <a:lvl4pPr marL="1134110" indent="0">
              <a:buNone/>
              <a:defRPr sz="825"/>
            </a:lvl4pPr>
            <a:lvl5pPr marL="1511935" indent="0">
              <a:buNone/>
              <a:defRPr sz="825"/>
            </a:lvl5pPr>
            <a:lvl6pPr marL="1889760" indent="0">
              <a:buNone/>
              <a:defRPr sz="825"/>
            </a:lvl6pPr>
            <a:lvl7pPr marL="2268220" indent="0">
              <a:buNone/>
              <a:defRPr sz="825"/>
            </a:lvl7pPr>
            <a:lvl8pPr marL="2646045" indent="0">
              <a:buNone/>
              <a:defRPr sz="825"/>
            </a:lvl8pPr>
            <a:lvl9pPr marL="3023870" indent="0">
              <a:buNone/>
              <a:defRPr sz="825"/>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520735" y="712800"/>
            <a:ext cx="2438297" cy="2494800"/>
          </a:xfrm>
        </p:spPr>
        <p:txBody>
          <a:bodyPr anchor="b"/>
          <a:lstStyle>
            <a:lvl1pPr>
              <a:defRPr sz="2645"/>
            </a:lvl1pPr>
          </a:lstStyle>
          <a:p>
            <a:r>
              <a:rPr lang="zh-CN" altLang="en-US"/>
              <a:t>单击此处编辑母版标题样式</a:t>
            </a:r>
            <a:endParaRPr lang="zh-CN" altLang="en-US"/>
          </a:p>
        </p:txBody>
      </p:sp>
      <p:sp>
        <p:nvSpPr>
          <p:cNvPr id="3" name="图片占位符 2"/>
          <p:cNvSpPr>
            <a:spLocks noGrp="1"/>
          </p:cNvSpPr>
          <p:nvPr>
            <p:ph type="pic" idx="1"/>
          </p:nvPr>
        </p:nvSpPr>
        <p:spPr>
          <a:xfrm>
            <a:off x="3213985" y="1539450"/>
            <a:ext cx="3827250" cy="7598250"/>
          </a:xfrm>
        </p:spPr>
        <p:txBody>
          <a:bodyPr/>
          <a:lstStyle>
            <a:lvl1pPr marL="0" indent="0">
              <a:buNone/>
              <a:defRPr sz="2645"/>
            </a:lvl1pPr>
            <a:lvl2pPr marL="377825" indent="0">
              <a:buNone/>
              <a:defRPr sz="2315"/>
            </a:lvl2pPr>
            <a:lvl3pPr marL="756285" indent="0">
              <a:buNone/>
              <a:defRPr sz="1985"/>
            </a:lvl3pPr>
            <a:lvl4pPr marL="1134110" indent="0">
              <a:buNone/>
              <a:defRPr sz="1655"/>
            </a:lvl4pPr>
            <a:lvl5pPr marL="1511935" indent="0">
              <a:buNone/>
              <a:defRPr sz="1655"/>
            </a:lvl5pPr>
            <a:lvl6pPr marL="1889760" indent="0">
              <a:buNone/>
              <a:defRPr sz="1655"/>
            </a:lvl6pPr>
            <a:lvl7pPr marL="2268220" indent="0">
              <a:buNone/>
              <a:defRPr sz="1655"/>
            </a:lvl7pPr>
            <a:lvl8pPr marL="2646045" indent="0">
              <a:buNone/>
              <a:defRPr sz="1655"/>
            </a:lvl8pPr>
            <a:lvl9pPr marL="3023870" indent="0">
              <a:buNone/>
              <a:defRPr sz="1655"/>
            </a:lvl9pPr>
          </a:lstStyle>
          <a:p>
            <a:endParaRPr lang="zh-CN" altLang="en-US"/>
          </a:p>
        </p:txBody>
      </p:sp>
      <p:sp>
        <p:nvSpPr>
          <p:cNvPr id="4" name="文本占位符 3"/>
          <p:cNvSpPr>
            <a:spLocks noGrp="1"/>
          </p:cNvSpPr>
          <p:nvPr>
            <p:ph type="body" sz="half" idx="2"/>
          </p:nvPr>
        </p:nvSpPr>
        <p:spPr>
          <a:xfrm>
            <a:off x="520735" y="3207600"/>
            <a:ext cx="2438297" cy="5942476"/>
          </a:xfrm>
        </p:spPr>
        <p:txBody>
          <a:bodyPr/>
          <a:lstStyle>
            <a:lvl1pPr marL="0" indent="0">
              <a:buNone/>
              <a:defRPr sz="1325"/>
            </a:lvl1pPr>
            <a:lvl2pPr marL="377825" indent="0">
              <a:buNone/>
              <a:defRPr sz="1155"/>
            </a:lvl2pPr>
            <a:lvl3pPr marL="756285" indent="0">
              <a:buNone/>
              <a:defRPr sz="990"/>
            </a:lvl3pPr>
            <a:lvl4pPr marL="1134110" indent="0">
              <a:buNone/>
              <a:defRPr sz="825"/>
            </a:lvl4pPr>
            <a:lvl5pPr marL="1511935" indent="0">
              <a:buNone/>
              <a:defRPr sz="825"/>
            </a:lvl5pPr>
            <a:lvl6pPr marL="1889760" indent="0">
              <a:buNone/>
              <a:defRPr sz="825"/>
            </a:lvl6pPr>
            <a:lvl7pPr marL="2268220" indent="0">
              <a:buNone/>
              <a:defRPr sz="825"/>
            </a:lvl7pPr>
            <a:lvl8pPr marL="2646045" indent="0">
              <a:buNone/>
              <a:defRPr sz="825"/>
            </a:lvl8pPr>
            <a:lvl9pPr marL="3023870" indent="0">
              <a:buNone/>
              <a:defRPr sz="825"/>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5410125" y="569250"/>
            <a:ext cx="1630125" cy="9060976"/>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519750" y="569250"/>
            <a:ext cx="4795875" cy="9060976"/>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19750" y="569250"/>
            <a:ext cx="6520500" cy="2066626"/>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519750" y="2846250"/>
            <a:ext cx="6520500" cy="6783976"/>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519750" y="9909900"/>
            <a:ext cx="1701000" cy="569250"/>
          </a:xfrm>
          <a:prstGeom prst="rect">
            <a:avLst/>
          </a:prstGeom>
        </p:spPr>
        <p:txBody>
          <a:bodyPr vert="horz" lIns="91440" tIns="45720" rIns="91440" bIns="45720" rtlCol="0" anchor="ctr"/>
          <a:lstStyle>
            <a:lvl1pPr algn="l">
              <a:defRPr sz="990">
                <a:solidFill>
                  <a:schemeClr val="tx1">
                    <a:tint val="75000"/>
                  </a:schemeClr>
                </a:solidFill>
                <a:latin typeface="微软雅黑" panose="020B0503020204020204" charset="-122"/>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2504250" y="9909900"/>
            <a:ext cx="2551500" cy="569250"/>
          </a:xfrm>
          <a:prstGeom prst="rect">
            <a:avLst/>
          </a:prstGeom>
        </p:spPr>
        <p:txBody>
          <a:bodyPr vert="horz" lIns="91440" tIns="45720" rIns="91440" bIns="45720" rtlCol="0" anchor="ctr"/>
          <a:lstStyle>
            <a:lvl1pPr algn="ctr">
              <a:defRPr sz="990">
                <a:solidFill>
                  <a:schemeClr val="tx1">
                    <a:tint val="75000"/>
                  </a:schemeClr>
                </a:solidFill>
                <a:latin typeface="微软雅黑" panose="020B0503020204020204" charset="-122"/>
              </a:defRPr>
            </a:lvl1pPr>
          </a:lstStyle>
          <a:p>
            <a:endParaRPr lang="zh-CN" altLang="en-US"/>
          </a:p>
        </p:txBody>
      </p:sp>
      <p:sp>
        <p:nvSpPr>
          <p:cNvPr id="6" name="灯片编号占位符 5"/>
          <p:cNvSpPr>
            <a:spLocks noGrp="1"/>
          </p:cNvSpPr>
          <p:nvPr>
            <p:ph type="sldNum" sz="quarter" idx="4"/>
          </p:nvPr>
        </p:nvSpPr>
        <p:spPr>
          <a:xfrm>
            <a:off x="5339250" y="9909900"/>
            <a:ext cx="1701000" cy="569250"/>
          </a:xfrm>
          <a:prstGeom prst="rect">
            <a:avLst/>
          </a:prstGeom>
        </p:spPr>
        <p:txBody>
          <a:bodyPr vert="horz" lIns="91440" tIns="45720" rIns="91440" bIns="45720" rtlCol="0" anchor="ctr"/>
          <a:lstStyle>
            <a:lvl1pPr algn="r">
              <a:defRPr sz="990">
                <a:solidFill>
                  <a:schemeClr val="tx1">
                    <a:tint val="75000"/>
                  </a:schemeClr>
                </a:solidFill>
                <a:latin typeface="微软雅黑" panose="020B0503020204020204" charset="-122"/>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756285" rtl="0" eaLnBrk="1" latinLnBrk="0" hangingPunct="1">
        <a:lnSpc>
          <a:spcPct val="90000"/>
        </a:lnSpc>
        <a:spcBef>
          <a:spcPct val="0"/>
        </a:spcBef>
        <a:buNone/>
        <a:defRPr sz="3640" kern="1200">
          <a:solidFill>
            <a:schemeClr val="tx1"/>
          </a:solidFill>
          <a:latin typeface="微软雅黑" panose="020B0503020204020204" charset="-122"/>
          <a:ea typeface="+mj-ea"/>
          <a:cs typeface="+mj-cs"/>
        </a:defRPr>
      </a:lvl1pPr>
    </p:titleStyle>
    <p:bodyStyle>
      <a:lvl1pPr marL="189230" indent="-189230" algn="l" defTabSz="756285" rtl="0" eaLnBrk="1" latinLnBrk="0" hangingPunct="1">
        <a:lnSpc>
          <a:spcPct val="90000"/>
        </a:lnSpc>
        <a:spcBef>
          <a:spcPts val="825"/>
        </a:spcBef>
        <a:buFont typeface="Arial" panose="020B0604020202020204" pitchFamily="34" charset="0"/>
        <a:buChar char="•"/>
        <a:defRPr sz="2315" kern="1200">
          <a:solidFill>
            <a:schemeClr val="tx1"/>
          </a:solidFill>
          <a:latin typeface="微软雅黑" panose="020B0503020204020204" charset="-122"/>
          <a:ea typeface="+mn-ea"/>
          <a:cs typeface="+mn-cs"/>
        </a:defRPr>
      </a:lvl1pPr>
      <a:lvl2pPr marL="567055" indent="-189230" algn="l" defTabSz="756285" rtl="0" eaLnBrk="1" latinLnBrk="0" hangingPunct="1">
        <a:lnSpc>
          <a:spcPct val="90000"/>
        </a:lnSpc>
        <a:spcBef>
          <a:spcPct val="83000"/>
        </a:spcBef>
        <a:buFont typeface="Arial" panose="020B0604020202020204" pitchFamily="34" charset="0"/>
        <a:buChar char="•"/>
        <a:defRPr sz="1985" kern="1200">
          <a:solidFill>
            <a:schemeClr val="tx1"/>
          </a:solidFill>
          <a:latin typeface="微软雅黑" panose="020B0503020204020204" charset="-122"/>
          <a:ea typeface="+mn-ea"/>
          <a:cs typeface="+mn-cs"/>
        </a:defRPr>
      </a:lvl2pPr>
      <a:lvl3pPr marL="944880" indent="-189230" algn="l" defTabSz="756285" rtl="0" eaLnBrk="1" latinLnBrk="0" hangingPunct="1">
        <a:lnSpc>
          <a:spcPct val="90000"/>
        </a:lnSpc>
        <a:spcBef>
          <a:spcPct val="83000"/>
        </a:spcBef>
        <a:buFont typeface="Arial" panose="020B0604020202020204" pitchFamily="34" charset="0"/>
        <a:buChar char="•"/>
        <a:defRPr sz="1655" kern="1200">
          <a:solidFill>
            <a:schemeClr val="tx1"/>
          </a:solidFill>
          <a:latin typeface="微软雅黑" panose="020B0503020204020204" charset="-122"/>
          <a:ea typeface="+mn-ea"/>
          <a:cs typeface="+mn-cs"/>
        </a:defRPr>
      </a:lvl3pPr>
      <a:lvl4pPr marL="1322705"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微软雅黑" panose="020B0503020204020204" charset="-122"/>
          <a:ea typeface="+mn-ea"/>
          <a:cs typeface="+mn-cs"/>
        </a:defRPr>
      </a:lvl4pPr>
      <a:lvl5pPr marL="1701165"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微软雅黑" panose="020B0503020204020204" charset="-122"/>
          <a:ea typeface="+mn-ea"/>
          <a:cs typeface="+mn-cs"/>
        </a:defRPr>
      </a:lvl5pPr>
      <a:lvl6pPr marL="2078990"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6pPr>
      <a:lvl7pPr marL="2456815"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7pPr>
      <a:lvl8pPr marL="2835275"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8pPr>
      <a:lvl9pPr marL="3213100" indent="-189230" algn="l" defTabSz="756285" rtl="0" eaLnBrk="1" latinLnBrk="0" hangingPunct="1">
        <a:lnSpc>
          <a:spcPct val="90000"/>
        </a:lnSpc>
        <a:spcBef>
          <a:spcPct val="83000"/>
        </a:spcBef>
        <a:buFont typeface="Arial" panose="020B0604020202020204" pitchFamily="34" charset="0"/>
        <a:buChar char="•"/>
        <a:defRPr sz="1490" kern="1200">
          <a:solidFill>
            <a:schemeClr val="tx1"/>
          </a:solidFill>
          <a:latin typeface="+mn-lt"/>
          <a:ea typeface="+mn-ea"/>
          <a:cs typeface="+mn-cs"/>
        </a:defRPr>
      </a:lvl9pPr>
    </p:bodyStyle>
    <p:otherStyle>
      <a:defPPr>
        <a:defRPr lang="zh-CN"/>
      </a:defPPr>
      <a:lvl1pPr marL="0" algn="l" defTabSz="756285" rtl="0" eaLnBrk="1" latinLnBrk="0" hangingPunct="1">
        <a:defRPr sz="1490" kern="1200">
          <a:solidFill>
            <a:schemeClr val="tx1"/>
          </a:solidFill>
          <a:latin typeface="+mn-lt"/>
          <a:ea typeface="+mn-ea"/>
          <a:cs typeface="+mn-cs"/>
        </a:defRPr>
      </a:lvl1pPr>
      <a:lvl2pPr marL="377825" algn="l" defTabSz="756285" rtl="0" eaLnBrk="1" latinLnBrk="0" hangingPunct="1">
        <a:defRPr sz="1490" kern="1200">
          <a:solidFill>
            <a:schemeClr val="tx1"/>
          </a:solidFill>
          <a:latin typeface="+mn-lt"/>
          <a:ea typeface="+mn-ea"/>
          <a:cs typeface="+mn-cs"/>
        </a:defRPr>
      </a:lvl2pPr>
      <a:lvl3pPr marL="756285" algn="l" defTabSz="756285" rtl="0" eaLnBrk="1" latinLnBrk="0" hangingPunct="1">
        <a:defRPr sz="1490" kern="1200">
          <a:solidFill>
            <a:schemeClr val="tx1"/>
          </a:solidFill>
          <a:latin typeface="+mn-lt"/>
          <a:ea typeface="+mn-ea"/>
          <a:cs typeface="+mn-cs"/>
        </a:defRPr>
      </a:lvl3pPr>
      <a:lvl4pPr marL="1134110" algn="l" defTabSz="756285" rtl="0" eaLnBrk="1" latinLnBrk="0" hangingPunct="1">
        <a:defRPr sz="1490" kern="1200">
          <a:solidFill>
            <a:schemeClr val="tx1"/>
          </a:solidFill>
          <a:latin typeface="+mn-lt"/>
          <a:ea typeface="+mn-ea"/>
          <a:cs typeface="+mn-cs"/>
        </a:defRPr>
      </a:lvl4pPr>
      <a:lvl5pPr marL="1511935" algn="l" defTabSz="756285" rtl="0" eaLnBrk="1" latinLnBrk="0" hangingPunct="1">
        <a:defRPr sz="1490" kern="1200">
          <a:solidFill>
            <a:schemeClr val="tx1"/>
          </a:solidFill>
          <a:latin typeface="+mn-lt"/>
          <a:ea typeface="+mn-ea"/>
          <a:cs typeface="+mn-cs"/>
        </a:defRPr>
      </a:lvl5pPr>
      <a:lvl6pPr marL="1889760" algn="l" defTabSz="756285" rtl="0" eaLnBrk="1" latinLnBrk="0" hangingPunct="1">
        <a:defRPr sz="1490" kern="1200">
          <a:solidFill>
            <a:schemeClr val="tx1"/>
          </a:solidFill>
          <a:latin typeface="+mn-lt"/>
          <a:ea typeface="+mn-ea"/>
          <a:cs typeface="+mn-cs"/>
        </a:defRPr>
      </a:lvl6pPr>
      <a:lvl7pPr marL="2268220" algn="l" defTabSz="756285" rtl="0" eaLnBrk="1" latinLnBrk="0" hangingPunct="1">
        <a:defRPr sz="1490" kern="1200">
          <a:solidFill>
            <a:schemeClr val="tx1"/>
          </a:solidFill>
          <a:latin typeface="+mn-lt"/>
          <a:ea typeface="+mn-ea"/>
          <a:cs typeface="+mn-cs"/>
        </a:defRPr>
      </a:lvl7pPr>
      <a:lvl8pPr marL="2646045" algn="l" defTabSz="756285" rtl="0" eaLnBrk="1" latinLnBrk="0" hangingPunct="1">
        <a:defRPr sz="1490" kern="1200">
          <a:solidFill>
            <a:schemeClr val="tx1"/>
          </a:solidFill>
          <a:latin typeface="+mn-lt"/>
          <a:ea typeface="+mn-ea"/>
          <a:cs typeface="+mn-cs"/>
        </a:defRPr>
      </a:lvl8pPr>
      <a:lvl9pPr marL="3023870" algn="l" defTabSz="756285" rtl="0" eaLnBrk="1" latinLnBrk="0" hangingPunct="1">
        <a:defRPr sz="14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2.xml"/><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0.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4.xml"/><Relationship Id="rId1" Type="http://schemas.openxmlformats.org/officeDocument/2006/relationships/tags" Target="../tags/tag13.xml"/></Relationships>
</file>

<file path=ppt/slides/_rels/slide12.xml.rels><?xml version="1.0" encoding="UTF-8" standalone="yes"?>
<Relationships xmlns="http://schemas.openxmlformats.org/package/2006/relationships"><Relationship Id="rId9" Type="http://schemas.openxmlformats.org/officeDocument/2006/relationships/image" Target="../media/image22.png"/><Relationship Id="rId8" Type="http://schemas.openxmlformats.org/officeDocument/2006/relationships/image" Target="../media/image21.png"/><Relationship Id="rId7" Type="http://schemas.openxmlformats.org/officeDocument/2006/relationships/tags" Target="../tags/tag1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5.png"/><Relationship Id="rId11" Type="http://schemas.openxmlformats.org/officeDocument/2006/relationships/slideLayout" Target="../slideLayouts/slideLayout7.xml"/><Relationship Id="rId10" Type="http://schemas.openxmlformats.org/officeDocument/2006/relationships/image" Target="../media/image23.png"/><Relationship Id="rId1" Type="http://schemas.openxmlformats.org/officeDocument/2006/relationships/image" Target="../media/image16.jpe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image" Target="../media/image16.jpeg"/></Relationships>
</file>

<file path=ppt/slides/_rels/slide14.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5" Type="http://schemas.openxmlformats.org/officeDocument/2006/relationships/slideLayout" Target="../slideLayouts/slideLayout7.xml"/><Relationship Id="rId34" Type="http://schemas.openxmlformats.org/officeDocument/2006/relationships/image" Target="../media/image31.png"/><Relationship Id="rId33" Type="http://schemas.openxmlformats.org/officeDocument/2006/relationships/image" Target="../media/image30.png"/><Relationship Id="rId32" Type="http://schemas.openxmlformats.org/officeDocument/2006/relationships/tags" Target="../tags/tag42.xml"/><Relationship Id="rId31" Type="http://schemas.openxmlformats.org/officeDocument/2006/relationships/image" Target="../media/image29.png"/><Relationship Id="rId30" Type="http://schemas.openxmlformats.org/officeDocument/2006/relationships/tags" Target="../tags/tag41.xml"/><Relationship Id="rId3" Type="http://schemas.openxmlformats.org/officeDocument/2006/relationships/tags" Target="../tags/tag17.xml"/><Relationship Id="rId29" Type="http://schemas.openxmlformats.org/officeDocument/2006/relationships/image" Target="../media/image28.png"/><Relationship Id="rId28" Type="http://schemas.openxmlformats.org/officeDocument/2006/relationships/tags" Target="../tags/tag40.xml"/><Relationship Id="rId27" Type="http://schemas.openxmlformats.org/officeDocument/2006/relationships/tags" Target="../tags/tag39.xml"/><Relationship Id="rId26" Type="http://schemas.openxmlformats.org/officeDocument/2006/relationships/tags" Target="../tags/tag38.xml"/><Relationship Id="rId25" Type="http://schemas.openxmlformats.org/officeDocument/2006/relationships/tags" Target="../tags/tag37.xml"/><Relationship Id="rId24" Type="http://schemas.openxmlformats.org/officeDocument/2006/relationships/tags" Target="../tags/tag36.xml"/><Relationship Id="rId23" Type="http://schemas.openxmlformats.org/officeDocument/2006/relationships/tags" Target="../tags/tag35.xml"/><Relationship Id="rId22" Type="http://schemas.openxmlformats.org/officeDocument/2006/relationships/tags" Target="../tags/tag34.xml"/><Relationship Id="rId21" Type="http://schemas.openxmlformats.org/officeDocument/2006/relationships/tags" Target="../tags/tag33.xml"/><Relationship Id="rId20" Type="http://schemas.openxmlformats.org/officeDocument/2006/relationships/tags" Target="../tags/tag32.xml"/><Relationship Id="rId2" Type="http://schemas.openxmlformats.org/officeDocument/2006/relationships/image" Target="../media/image26.jpeg"/><Relationship Id="rId19" Type="http://schemas.openxmlformats.org/officeDocument/2006/relationships/tags" Target="../tags/tag31.xml"/><Relationship Id="rId18" Type="http://schemas.openxmlformats.org/officeDocument/2006/relationships/tags" Target="../tags/tag30.xml"/><Relationship Id="rId17" Type="http://schemas.openxmlformats.org/officeDocument/2006/relationships/tags" Target="../tags/tag29.xml"/><Relationship Id="rId16" Type="http://schemas.openxmlformats.org/officeDocument/2006/relationships/tags" Target="../tags/tag28.xml"/><Relationship Id="rId15" Type="http://schemas.openxmlformats.org/officeDocument/2006/relationships/tags" Target="../tags/tag27.xml"/><Relationship Id="rId14" Type="http://schemas.openxmlformats.org/officeDocument/2006/relationships/tags" Target="../tags/tag26.xml"/><Relationship Id="rId13" Type="http://schemas.openxmlformats.org/officeDocument/2006/relationships/image" Target="../media/image27.jpeg"/><Relationship Id="rId12" Type="http://schemas.openxmlformats.org/officeDocument/2006/relationships/tags" Target="../tags/tag25.xml"/><Relationship Id="rId11" Type="http://schemas.openxmlformats.org/officeDocument/2006/relationships/image" Target="../media/image5.png"/><Relationship Id="rId10" Type="http://schemas.openxmlformats.org/officeDocument/2006/relationships/tags" Target="../tags/tag24.xml"/><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image" Target="../media/image5.png"/><Relationship Id="rId1" Type="http://schemas.openxmlformats.org/officeDocument/2006/relationships/image" Target="../media/image32.jpeg"/></Relationships>
</file>

<file path=ppt/slides/_rels/slide16.xml.rels><?xml version="1.0" encoding="UTF-8" standalone="yes"?>
<Relationships xmlns="http://schemas.openxmlformats.org/package/2006/relationships"><Relationship Id="rId9" Type="http://schemas.openxmlformats.org/officeDocument/2006/relationships/tags" Target="../tags/tag51.xml"/><Relationship Id="rId8" Type="http://schemas.openxmlformats.org/officeDocument/2006/relationships/tags" Target="../tags/tag50.xml"/><Relationship Id="rId7" Type="http://schemas.openxmlformats.org/officeDocument/2006/relationships/tags" Target="../tags/tag49.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36" Type="http://schemas.openxmlformats.org/officeDocument/2006/relationships/slideLayout" Target="../slideLayouts/slideLayout7.xml"/><Relationship Id="rId35" Type="http://schemas.openxmlformats.org/officeDocument/2006/relationships/image" Target="../media/image38.png"/><Relationship Id="rId34" Type="http://schemas.openxmlformats.org/officeDocument/2006/relationships/image" Target="../media/image37.png"/><Relationship Id="rId33" Type="http://schemas.openxmlformats.org/officeDocument/2006/relationships/image" Target="../media/image36.png"/><Relationship Id="rId32" Type="http://schemas.openxmlformats.org/officeDocument/2006/relationships/image" Target="../media/image35.png"/><Relationship Id="rId31" Type="http://schemas.openxmlformats.org/officeDocument/2006/relationships/tags" Target="../tags/tag71.xml"/><Relationship Id="rId30" Type="http://schemas.openxmlformats.org/officeDocument/2006/relationships/tags" Target="../tags/tag70.xml"/><Relationship Id="rId3" Type="http://schemas.openxmlformats.org/officeDocument/2006/relationships/image" Target="../media/image33.jpeg"/><Relationship Id="rId29" Type="http://schemas.openxmlformats.org/officeDocument/2006/relationships/image" Target="../media/image34.jpeg"/><Relationship Id="rId28" Type="http://schemas.openxmlformats.org/officeDocument/2006/relationships/tags" Target="../tags/tag69.xml"/><Relationship Id="rId27" Type="http://schemas.openxmlformats.org/officeDocument/2006/relationships/tags" Target="../tags/tag68.xml"/><Relationship Id="rId26" Type="http://schemas.openxmlformats.org/officeDocument/2006/relationships/tags" Target="../tags/tag67.xml"/><Relationship Id="rId25" Type="http://schemas.openxmlformats.org/officeDocument/2006/relationships/tags" Target="../tags/tag66.xml"/><Relationship Id="rId24" Type="http://schemas.openxmlformats.org/officeDocument/2006/relationships/tags" Target="../tags/tag65.xml"/><Relationship Id="rId23" Type="http://schemas.openxmlformats.org/officeDocument/2006/relationships/tags" Target="../tags/tag64.xml"/><Relationship Id="rId22" Type="http://schemas.openxmlformats.org/officeDocument/2006/relationships/tags" Target="../tags/tag63.xml"/><Relationship Id="rId21" Type="http://schemas.openxmlformats.org/officeDocument/2006/relationships/tags" Target="../tags/tag62.xml"/><Relationship Id="rId20" Type="http://schemas.openxmlformats.org/officeDocument/2006/relationships/tags" Target="../tags/tag61.xml"/><Relationship Id="rId2" Type="http://schemas.openxmlformats.org/officeDocument/2006/relationships/tags" Target="../tags/tag45.xml"/><Relationship Id="rId19" Type="http://schemas.openxmlformats.org/officeDocument/2006/relationships/tags" Target="../tags/tag60.xml"/><Relationship Id="rId18" Type="http://schemas.openxmlformats.org/officeDocument/2006/relationships/tags" Target="../tags/tag59.xml"/><Relationship Id="rId17" Type="http://schemas.openxmlformats.org/officeDocument/2006/relationships/tags" Target="../tags/tag58.xml"/><Relationship Id="rId16" Type="http://schemas.openxmlformats.org/officeDocument/2006/relationships/tags" Target="../tags/tag57.xml"/><Relationship Id="rId15" Type="http://schemas.openxmlformats.org/officeDocument/2006/relationships/image" Target="../media/image27.jpeg"/><Relationship Id="rId14" Type="http://schemas.openxmlformats.org/officeDocument/2006/relationships/tags" Target="../tags/tag56.xml"/><Relationship Id="rId13" Type="http://schemas.openxmlformats.org/officeDocument/2006/relationships/tags" Target="../tags/tag55.xml"/><Relationship Id="rId12" Type="http://schemas.openxmlformats.org/officeDocument/2006/relationships/tags" Target="../tags/tag54.xml"/><Relationship Id="rId11" Type="http://schemas.openxmlformats.org/officeDocument/2006/relationships/tags" Target="../tags/tag53.xml"/><Relationship Id="rId10" Type="http://schemas.openxmlformats.org/officeDocument/2006/relationships/tags" Target="../tags/tag52.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73.xml"/><Relationship Id="rId4" Type="http://schemas.openxmlformats.org/officeDocument/2006/relationships/tags" Target="../tags/tag72.xml"/><Relationship Id="rId3" Type="http://schemas.openxmlformats.org/officeDocument/2006/relationships/image" Target="../media/image5.png"/><Relationship Id="rId2" Type="http://schemas.openxmlformats.org/officeDocument/2006/relationships/image" Target="../media/image40.png"/><Relationship Id="rId1" Type="http://schemas.openxmlformats.org/officeDocument/2006/relationships/image" Target="../media/image39.jpeg"/></Relationships>
</file>

<file path=ppt/slides/_rels/slide18.xml.rels><?xml version="1.0" encoding="UTF-8" standalone="yes"?>
<Relationships xmlns="http://schemas.openxmlformats.org/package/2006/relationships"><Relationship Id="rId9" Type="http://schemas.openxmlformats.org/officeDocument/2006/relationships/tags" Target="../tags/tag81.xml"/><Relationship Id="rId8" Type="http://schemas.openxmlformats.org/officeDocument/2006/relationships/tags" Target="../tags/tag80.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6" Type="http://schemas.openxmlformats.org/officeDocument/2006/relationships/slideLayout" Target="../slideLayouts/slideLayout7.xml"/><Relationship Id="rId15" Type="http://schemas.openxmlformats.org/officeDocument/2006/relationships/image" Target="../media/image43.jpeg"/><Relationship Id="rId14" Type="http://schemas.openxmlformats.org/officeDocument/2006/relationships/image" Target="../media/image42.jpeg"/><Relationship Id="rId13" Type="http://schemas.openxmlformats.org/officeDocument/2006/relationships/image" Target="../media/image41.jpeg"/><Relationship Id="rId12" Type="http://schemas.openxmlformats.org/officeDocument/2006/relationships/tags" Target="../tags/tag84.xml"/><Relationship Id="rId11" Type="http://schemas.openxmlformats.org/officeDocument/2006/relationships/tags" Target="../tags/tag83.xml"/><Relationship Id="rId10" Type="http://schemas.openxmlformats.org/officeDocument/2006/relationships/tags" Target="../tags/tag82.xml"/><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tags" Target="../tags/tag91.xml"/><Relationship Id="rId7" Type="http://schemas.openxmlformats.org/officeDocument/2006/relationships/tags" Target="../tags/tag90.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3" Type="http://schemas.openxmlformats.org/officeDocument/2006/relationships/tags" Target="../tags/tag86.xml"/><Relationship Id="rId2" Type="http://schemas.openxmlformats.org/officeDocument/2006/relationships/tags" Target="../tags/tag85.xml"/><Relationship Id="rId19" Type="http://schemas.openxmlformats.org/officeDocument/2006/relationships/notesSlide" Target="../notesSlides/notesSlide2.xml"/><Relationship Id="rId18" Type="http://schemas.openxmlformats.org/officeDocument/2006/relationships/slideLayout" Target="../slideLayouts/slideLayout7.xml"/><Relationship Id="rId17" Type="http://schemas.openxmlformats.org/officeDocument/2006/relationships/image" Target="../media/image47.jpeg"/><Relationship Id="rId16" Type="http://schemas.openxmlformats.org/officeDocument/2006/relationships/image" Target="../media/image46.jpeg"/><Relationship Id="rId15" Type="http://schemas.openxmlformats.org/officeDocument/2006/relationships/image" Target="../media/image45.jpeg"/><Relationship Id="rId14" Type="http://schemas.openxmlformats.org/officeDocument/2006/relationships/image" Target="../media/image44.jpeg"/><Relationship Id="rId13" Type="http://schemas.openxmlformats.org/officeDocument/2006/relationships/tags" Target="../tags/tag96.xml"/><Relationship Id="rId12" Type="http://schemas.openxmlformats.org/officeDocument/2006/relationships/tags" Target="../tags/tag95.xml"/><Relationship Id="rId11" Type="http://schemas.openxmlformats.org/officeDocument/2006/relationships/tags" Target="../tags/tag94.xml"/><Relationship Id="rId10" Type="http://schemas.openxmlformats.org/officeDocument/2006/relationships/tags" Target="../tags/tag93.xml"/><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 Id="rId3" Type="http://schemas.openxmlformats.org/officeDocument/2006/relationships/image" Target="../media/image49.jpeg"/><Relationship Id="rId2" Type="http://schemas.openxmlformats.org/officeDocument/2006/relationships/image" Target="../media/image5.png"/><Relationship Id="rId1" Type="http://schemas.openxmlformats.org/officeDocument/2006/relationships/image" Target="../media/image48.jpeg"/></Relationships>
</file>

<file path=ppt/slides/_rels/slide21.xml.rels><?xml version="1.0" encoding="UTF-8" standalone="yes"?>
<Relationships xmlns="http://schemas.openxmlformats.org/package/2006/relationships"><Relationship Id="rId9" Type="http://schemas.openxmlformats.org/officeDocument/2006/relationships/image" Target="../media/image61.jpeg"/><Relationship Id="rId8" Type="http://schemas.openxmlformats.org/officeDocument/2006/relationships/image" Target="../media/image60.jpeg"/><Relationship Id="rId7" Type="http://schemas.openxmlformats.org/officeDocument/2006/relationships/image" Target="../media/image59.jpeg"/><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 Id="rId3" Type="http://schemas.openxmlformats.org/officeDocument/2006/relationships/image" Target="../media/image55.jpeg"/><Relationship Id="rId2" Type="http://schemas.openxmlformats.org/officeDocument/2006/relationships/image" Target="../media/image54.jpeg"/><Relationship Id="rId19" Type="http://schemas.openxmlformats.org/officeDocument/2006/relationships/notesSlide" Target="../notesSlides/notesSlide3.xml"/><Relationship Id="rId18" Type="http://schemas.openxmlformats.org/officeDocument/2006/relationships/slideLayout" Target="../slideLayouts/slideLayout7.xml"/><Relationship Id="rId17" Type="http://schemas.openxmlformats.org/officeDocument/2006/relationships/image" Target="../media/image68.jpeg"/><Relationship Id="rId16" Type="http://schemas.openxmlformats.org/officeDocument/2006/relationships/image" Target="../media/image5.png"/><Relationship Id="rId15" Type="http://schemas.openxmlformats.org/officeDocument/2006/relationships/image" Target="../media/image67.jpeg"/><Relationship Id="rId14" Type="http://schemas.openxmlformats.org/officeDocument/2006/relationships/image" Target="../media/image66.jpeg"/><Relationship Id="rId13" Type="http://schemas.openxmlformats.org/officeDocument/2006/relationships/image" Target="../media/image65.jpeg"/><Relationship Id="rId12" Type="http://schemas.openxmlformats.org/officeDocument/2006/relationships/image" Target="../media/image64.jpeg"/><Relationship Id="rId11" Type="http://schemas.openxmlformats.org/officeDocument/2006/relationships/image" Target="../media/image63.jpeg"/><Relationship Id="rId10" Type="http://schemas.openxmlformats.org/officeDocument/2006/relationships/image" Target="../media/image62.jpeg"/><Relationship Id="rId1" Type="http://schemas.openxmlformats.org/officeDocument/2006/relationships/image" Target="../media/image53.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hyperlink" Target="http://www.senfenglaser.com/" TargetMode="External"/><Relationship Id="rId2" Type="http://schemas.openxmlformats.org/officeDocument/2006/relationships/image" Target="../media/image69.png"/><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0" y="-635"/>
            <a:ext cx="7559040" cy="10691495"/>
          </a:xfrm>
          <a:prstGeom prst="rect">
            <a:avLst/>
          </a:prstGeom>
          <a:gradFill>
            <a:gsLst>
              <a:gs pos="60000">
                <a:srgbClr val="DFE7F3"/>
              </a:gs>
              <a:gs pos="0">
                <a:srgbClr val="D1DCEA"/>
              </a:gs>
              <a:gs pos="100000">
                <a:srgbClr val="98AAC0"/>
              </a:gs>
            </a:gsLst>
            <a:lin ang="540000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23" name="图片 22" descr="202412国内技术方案-21"/>
          <p:cNvPicPr>
            <a:picLocks noChangeAspect="1"/>
          </p:cNvPicPr>
          <p:nvPr/>
        </p:nvPicPr>
        <p:blipFill>
          <a:blip r:embed="rId1"/>
          <a:stretch>
            <a:fillRect/>
          </a:stretch>
        </p:blipFill>
        <p:spPr>
          <a:xfrm>
            <a:off x="542290" y="835025"/>
            <a:ext cx="2225040" cy="304800"/>
          </a:xfrm>
          <a:prstGeom prst="rect">
            <a:avLst/>
          </a:prstGeom>
        </p:spPr>
      </p:pic>
      <p:sp>
        <p:nvSpPr>
          <p:cNvPr id="13" name="副标题 12"/>
          <p:cNvSpPr>
            <a:spLocks noGrp="1"/>
          </p:cNvSpPr>
          <p:nvPr/>
        </p:nvSpPr>
        <p:spPr>
          <a:xfrm>
            <a:off x="415290" y="6729095"/>
            <a:ext cx="5179695" cy="941070"/>
          </a:xfrm>
          <a:prstGeom prst="rect">
            <a:avLst/>
          </a:prstGeom>
        </p:spPr>
        <p:txBody>
          <a:bodyPr vert="horz" lIns="0" tIns="0" rIns="0" bIns="0" rtlCol="0">
            <a:sp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pPr algn="l"/>
            <a:r>
              <a:rPr lang="en-US" altLang="zh-CN" sz="6800" b="1" dirty="0">
                <a:solidFill>
                  <a:srgbClr val="3D4962"/>
                </a:solidFill>
                <a:latin typeface="Poppins Medium" panose="02000000000000000000" charset="0"/>
                <a:ea typeface="Source Han Sans JP VF" panose="020B0200000000000000" charset="-122"/>
                <a:cs typeface="微软雅黑" panose="020B0503020204020204" charset="-122"/>
              </a:rPr>
              <a:t>SF6024T</a:t>
            </a:r>
            <a:endParaRPr lang="en-US" altLang="zh-CN" sz="6800" b="1" dirty="0">
              <a:solidFill>
                <a:srgbClr val="3D4962"/>
              </a:solidFill>
              <a:latin typeface="Poppins Medium" panose="02000000000000000000" charset="0"/>
              <a:ea typeface="Source Han Sans JP VF" panose="020B0200000000000000" charset="-122"/>
              <a:cs typeface="微软雅黑" panose="020B0503020204020204" charset="-122"/>
            </a:endParaRPr>
          </a:p>
        </p:txBody>
      </p:sp>
      <p:sp>
        <p:nvSpPr>
          <p:cNvPr id="14" name="标题 1"/>
          <p:cNvSpPr>
            <a:spLocks noGrp="1"/>
          </p:cNvSpPr>
          <p:nvPr/>
        </p:nvSpPr>
        <p:spPr>
          <a:xfrm>
            <a:off x="484639" y="8549203"/>
            <a:ext cx="5156200" cy="774065"/>
          </a:xfrm>
          <a:prstGeom prst="rect">
            <a:avLst/>
          </a:prstGeom>
        </p:spPr>
        <p:txBody>
          <a:bodyPr vert="horz" lIns="0" tIns="0" rIns="0" bIns="0" rtlCol="0" anchor="b">
            <a:spAutoFit/>
          </a:bodyPr>
          <a:lstStyle>
            <a:lvl1pPr algn="ctr" defTabSz="756285"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US" altLang="zh-CN" sz="2800" b="1" dirty="0">
                <a:solidFill>
                  <a:schemeClr val="tx1">
                    <a:lumMod val="65000"/>
                    <a:lumOff val="35000"/>
                  </a:schemeClr>
                </a:solidFill>
                <a:latin typeface="Poppins Medium" panose="02000000000000000000" charset="0"/>
                <a:ea typeface="Source Han Sans JP VF" panose="020B0200000000000000" charset="-122"/>
                <a:cs typeface="思源黑体 CN Medium" panose="020B0600000000000000" charset="-122"/>
                <a:sym typeface="+mn-ea"/>
              </a:rPr>
              <a:t>Laser Tube Cutting Machine with Follow Support</a:t>
            </a:r>
            <a:endParaRPr lang="en-US" altLang="zh-CN" sz="2800" b="1" dirty="0">
              <a:solidFill>
                <a:schemeClr val="tx1">
                  <a:lumMod val="65000"/>
                  <a:lumOff val="35000"/>
                </a:schemeClr>
              </a:solidFill>
              <a:latin typeface="Poppins Medium" panose="02000000000000000000" charset="0"/>
              <a:ea typeface="Source Han Sans JP VF" panose="020B0200000000000000" charset="-122"/>
              <a:cs typeface="思源黑体 CN Medium" panose="020B0600000000000000" charset="-122"/>
              <a:sym typeface="+mn-ea"/>
            </a:endParaRPr>
          </a:p>
        </p:txBody>
      </p:sp>
      <p:sp>
        <p:nvSpPr>
          <p:cNvPr id="17" name="文本框 16"/>
          <p:cNvSpPr txBox="1"/>
          <p:nvPr/>
        </p:nvSpPr>
        <p:spPr>
          <a:xfrm>
            <a:off x="-147320" y="3517265"/>
            <a:ext cx="8375015" cy="2679700"/>
          </a:xfrm>
          <a:prstGeom prst="rect">
            <a:avLst/>
          </a:prstGeom>
          <a:noFill/>
        </p:spPr>
        <p:txBody>
          <a:bodyPr wrap="square" rtlCol="0">
            <a:noAutofit/>
          </a:bodyPr>
          <a:lstStyle/>
          <a:p>
            <a:pPr indent="0" fontAlgn="auto">
              <a:lnSpc>
                <a:spcPts val="10000"/>
              </a:lnSpc>
            </a:pPr>
            <a:r>
              <a:rPr lang="zh-CN" altLang="en-US" sz="10400" b="1" dirty="0">
                <a:solidFill>
                  <a:srgbClr val="C9D3E5"/>
                </a:solidFill>
                <a:latin typeface="Poppins Medium" panose="02000000000000000000" charset="0"/>
                <a:ea typeface="Source Han Sans JP VF" panose="020B0200000000000000" charset="-122"/>
                <a:cs typeface="Poppins Medium" panose="02000000000000000000" charset="0"/>
                <a:sym typeface="+mn-ea"/>
              </a:rPr>
              <a:t>TECHNICAL SOLUTIONS</a:t>
            </a:r>
            <a:endParaRPr lang="zh-CN" altLang="en-US" sz="10400" b="1" dirty="0">
              <a:solidFill>
                <a:srgbClr val="C9D3E5"/>
              </a:solidFill>
              <a:latin typeface="Poppins Medium" panose="02000000000000000000" charset="0"/>
              <a:ea typeface="Source Han Sans JP VF" panose="020B0200000000000000" charset="-122"/>
              <a:cs typeface="Poppins Medium" panose="02000000000000000000" charset="0"/>
            </a:endParaRPr>
          </a:p>
          <a:p>
            <a:pPr indent="0" fontAlgn="auto">
              <a:lnSpc>
                <a:spcPts val="10000"/>
              </a:lnSpc>
            </a:pPr>
            <a:endParaRPr lang="zh-CN" altLang="en-US" sz="10400" b="1" dirty="0">
              <a:solidFill>
                <a:srgbClr val="C9D3E5"/>
              </a:solidFill>
              <a:latin typeface="Poppins Medium" panose="02000000000000000000" charset="0"/>
              <a:ea typeface="Source Han Sans JP VF" panose="020B0200000000000000" charset="-122"/>
              <a:cs typeface="Poppins Medium" panose="02000000000000000000" charset="0"/>
            </a:endParaRPr>
          </a:p>
        </p:txBody>
      </p:sp>
      <p:pic>
        <p:nvPicPr>
          <p:cNvPr id="3" name="图片 2" descr="E:/管切事业部技术方案--25年/渲染图/T 两卡盘/6020T 6024T 深蓝色版本--24.09.20/6024t-随动 单主机.1558.png6024t-随动 单主机.1558"/>
          <p:cNvPicPr>
            <a:picLocks noChangeAspect="1"/>
          </p:cNvPicPr>
          <p:nvPr/>
        </p:nvPicPr>
        <p:blipFill>
          <a:blip r:embed="rId2"/>
          <a:srcRect l="8787" r="8787"/>
          <a:stretch>
            <a:fillRect/>
          </a:stretch>
        </p:blipFill>
        <p:spPr>
          <a:xfrm>
            <a:off x="718820" y="2937510"/>
            <a:ext cx="6121400" cy="344360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nvSpPr>
        <p:spPr>
          <a:xfrm>
            <a:off x="550862" y="3492818"/>
            <a:ext cx="3228975" cy="6538595"/>
          </a:xfrm>
          <a:prstGeom prst="rect">
            <a:avLst/>
          </a:prstGeom>
        </p:spPr>
        <p:txBody>
          <a:bodyPr vert="horz" lIns="91440" tIns="45720" rIns="91440" bIns="45720" rtlCol="0">
            <a:normAutofit fontScale="92500" lnSpcReduction="10000"/>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pPr indent="0" algn="l" fontAlgn="auto">
              <a:lnSpc>
                <a:spcPts val="2300"/>
              </a:lnSpc>
              <a:spcBef>
                <a:spcPts val="0"/>
              </a:spcBef>
              <a:spcAft>
                <a:spcPts val="0"/>
              </a:spcAft>
            </a:pPr>
            <a:r>
              <a:rPr lang="en-US" altLang="zh-CN" sz="1200" b="1" dirty="0">
                <a:solidFill>
                  <a:schemeClr val="tx1">
                    <a:lumMod val="65000"/>
                    <a:lumOff val="35000"/>
                  </a:schemeClr>
                </a:solidFill>
                <a:effectLst/>
                <a:latin typeface="Poppins Medium" panose="02000000000000000000" charset="0"/>
                <a:ea typeface="Source Han Sans JP VF" panose="020B0200000000000000" charset="-122"/>
                <a:cs typeface="微软雅黑" panose="020B0503020204020204" charset="-122"/>
                <a:sym typeface="+mn-ea"/>
              </a:rPr>
              <a:t>Laser Tube Cutting Machine with Follow Support </a:t>
            </a:r>
            <a:endParaRPr lang="en-US" altLang="zh-CN" sz="1200" b="1" dirty="0">
              <a:solidFill>
                <a:schemeClr val="tx1">
                  <a:lumMod val="65000"/>
                  <a:lumOff val="35000"/>
                </a:schemeClr>
              </a:solidFill>
              <a:effectLst/>
              <a:latin typeface="Poppins Medium" panose="02000000000000000000" charset="0"/>
              <a:ea typeface="Source Han Sans JP VF" panose="020B0200000000000000" charset="-122"/>
              <a:cs typeface="微软雅黑" panose="020B0503020204020204" charset="-122"/>
              <a:sym typeface="+mn-ea"/>
            </a:endParaRPr>
          </a:p>
          <a:p>
            <a:pPr indent="0" algn="l" fontAlgn="auto">
              <a:lnSpc>
                <a:spcPts val="2300"/>
              </a:lnSpc>
              <a:spcBef>
                <a:spcPts val="0"/>
              </a:spcBef>
              <a:spcAft>
                <a:spcPts val="0"/>
              </a:spcAft>
            </a:pPr>
            <a:r>
              <a:rPr lang="en-US" altLang="zh-CN" sz="1200" dirty="0">
                <a:solidFill>
                  <a:srgbClr val="0A69A5"/>
                </a:solidFill>
                <a:effectLst/>
                <a:latin typeface="Poppins Medium" panose="02000000000000000000" charset="0"/>
                <a:ea typeface="Source Han Sans JP VF" panose="020B0200000000000000" charset="-122"/>
                <a:cs typeface="微软雅黑" panose="020B0503020204020204" charset="-122"/>
                <a:sym typeface="+mn-ea"/>
              </a:rPr>
              <a:t>01</a:t>
            </a:r>
            <a:r>
              <a:rPr lang="en-US" altLang="zh-CN" sz="1200" dirty="0">
                <a:solidFill>
                  <a:schemeClr val="tx1">
                    <a:lumMod val="65000"/>
                    <a:lumOff val="35000"/>
                  </a:schemeClr>
                </a:solidFill>
                <a:effectLst/>
                <a:latin typeface="Poppins Medium" panose="02000000000000000000" charset="0"/>
                <a:ea typeface="Source Han Sans JP VF" panose="020B0200000000000000" charset="-122"/>
                <a:cs typeface="微软雅黑" panose="020B0503020204020204" charset="-122"/>
                <a:sym typeface="+mn-ea"/>
              </a:rPr>
              <a:t> Model</a:t>
            </a:r>
            <a:endParaRPr lang="en-US" altLang="zh-CN" sz="1200" dirty="0">
              <a:solidFill>
                <a:schemeClr val="tx1">
                  <a:lumMod val="65000"/>
                  <a:lumOff val="35000"/>
                </a:schemeClr>
              </a:solidFill>
              <a:effectLst/>
              <a:latin typeface="Poppins Medium" panose="02000000000000000000" charset="0"/>
              <a:ea typeface="Source Han Sans JP VF" panose="020B0200000000000000" charset="-122"/>
              <a:cs typeface="微软雅黑" panose="020B0503020204020204" charset="-122"/>
              <a:sym typeface="+mn-ea"/>
            </a:endParaRPr>
          </a:p>
          <a:p>
            <a:pPr indent="0" algn="l" fontAlgn="auto">
              <a:lnSpc>
                <a:spcPts val="2300"/>
              </a:lnSpc>
              <a:spcBef>
                <a:spcPts val="0"/>
              </a:spcBef>
              <a:spcAft>
                <a:spcPts val="0"/>
              </a:spcAft>
            </a:pPr>
            <a:r>
              <a:rPr lang="en-US" altLang="zh-CN" sz="1200" dirty="0">
                <a:solidFill>
                  <a:srgbClr val="0A69A5"/>
                </a:solidFill>
                <a:effectLst/>
                <a:latin typeface="Poppins Medium" panose="02000000000000000000" charset="0"/>
                <a:ea typeface="Source Han Sans JP VF" panose="020B0200000000000000" charset="-122"/>
                <a:cs typeface="微软雅黑" panose="020B0503020204020204" charset="-122"/>
                <a:sym typeface="+mn-ea"/>
              </a:rPr>
              <a:t>02</a:t>
            </a:r>
            <a:r>
              <a:rPr lang="en-US" altLang="zh-CN" sz="1200" dirty="0">
                <a:solidFill>
                  <a:schemeClr val="tx1">
                    <a:lumMod val="65000"/>
                    <a:lumOff val="35000"/>
                  </a:schemeClr>
                </a:solidFill>
                <a:effectLst/>
                <a:latin typeface="Poppins Medium" panose="02000000000000000000" charset="0"/>
                <a:ea typeface="Source Han Sans JP VF" panose="020B0200000000000000" charset="-122"/>
                <a:cs typeface="微软雅黑" panose="020B0503020204020204" charset="-122"/>
                <a:sym typeface="+mn-ea"/>
              </a:rPr>
              <a:t> Technical parameters</a:t>
            </a:r>
            <a:endParaRPr lang="en-US" altLang="zh-CN" sz="1200" dirty="0">
              <a:solidFill>
                <a:schemeClr val="tx1">
                  <a:lumMod val="65000"/>
                  <a:lumOff val="35000"/>
                </a:schemeClr>
              </a:solidFill>
              <a:effectLst/>
              <a:latin typeface="Poppins Medium" panose="02000000000000000000" charset="0"/>
              <a:ea typeface="Source Han Sans JP VF" panose="020B0200000000000000" charset="-122"/>
              <a:cs typeface="微软雅黑" panose="020B0503020204020204" charset="-122"/>
              <a:sym typeface="+mn-ea"/>
            </a:endParaRPr>
          </a:p>
          <a:p>
            <a:pPr indent="0" algn="l" fontAlgn="auto">
              <a:lnSpc>
                <a:spcPts val="2300"/>
              </a:lnSpc>
              <a:spcBef>
                <a:spcPts val="0"/>
              </a:spcBef>
              <a:spcAft>
                <a:spcPts val="0"/>
              </a:spcAft>
            </a:pPr>
            <a:r>
              <a:rPr lang="en-US" altLang="zh-CN" sz="1200" dirty="0">
                <a:solidFill>
                  <a:srgbClr val="0A69A5"/>
                </a:solidFill>
                <a:effectLst/>
                <a:latin typeface="Poppins Medium" panose="02000000000000000000" charset="0"/>
                <a:ea typeface="Source Han Sans JP VF" panose="020B0200000000000000" charset="-122"/>
                <a:cs typeface="微软雅黑" panose="020B0503020204020204" charset="-122"/>
                <a:sym typeface="+mn-ea"/>
              </a:rPr>
              <a:t>05</a:t>
            </a:r>
            <a:r>
              <a:rPr lang="en-US" altLang="zh-CN" sz="1200" dirty="0">
                <a:solidFill>
                  <a:schemeClr val="tx1">
                    <a:lumMod val="65000"/>
                    <a:lumOff val="35000"/>
                  </a:schemeClr>
                </a:solidFill>
                <a:effectLst/>
                <a:latin typeface="Poppins Medium" panose="02000000000000000000" charset="0"/>
                <a:ea typeface="Source Han Sans JP VF" panose="020B0200000000000000" charset="-122"/>
                <a:cs typeface="微软雅黑" panose="020B0503020204020204" charset="-122"/>
                <a:sym typeface="+mn-ea"/>
              </a:rPr>
              <a:t> Cutting parameters</a:t>
            </a:r>
            <a:endParaRPr lang="en-US" altLang="zh-CN" sz="1200" dirty="0">
              <a:solidFill>
                <a:schemeClr val="tx1">
                  <a:lumMod val="65000"/>
                  <a:lumOff val="35000"/>
                </a:schemeClr>
              </a:solidFill>
              <a:effectLst/>
              <a:latin typeface="Poppins Medium" panose="02000000000000000000" charset="0"/>
              <a:ea typeface="Source Han Sans JP VF" panose="020B0200000000000000" charset="-122"/>
              <a:cs typeface="微软雅黑" panose="020B0503020204020204" charset="-122"/>
              <a:sym typeface="+mn-ea"/>
            </a:endParaRPr>
          </a:p>
          <a:p>
            <a:pPr indent="0" algn="l" fontAlgn="auto">
              <a:lnSpc>
                <a:spcPts val="2300"/>
              </a:lnSpc>
              <a:spcBef>
                <a:spcPts val="0"/>
              </a:spcBef>
              <a:spcAft>
                <a:spcPts val="0"/>
              </a:spcAft>
            </a:pPr>
            <a:r>
              <a:rPr lang="en-US" altLang="zh-CN" sz="1200" dirty="0">
                <a:solidFill>
                  <a:srgbClr val="0A69A5"/>
                </a:solidFill>
                <a:effectLst/>
                <a:latin typeface="Poppins Medium" panose="02000000000000000000" charset="0"/>
                <a:ea typeface="Source Han Sans JP VF" panose="020B0200000000000000" charset="-122"/>
                <a:cs typeface="微软雅黑" panose="020B0503020204020204" charset="-122"/>
                <a:sym typeface="+mn-ea"/>
              </a:rPr>
              <a:t>07</a:t>
            </a:r>
            <a:r>
              <a:rPr lang="en-US" altLang="zh-CN" sz="1200" dirty="0">
                <a:solidFill>
                  <a:schemeClr val="tx1">
                    <a:lumMod val="65000"/>
                    <a:lumOff val="35000"/>
                  </a:schemeClr>
                </a:solidFill>
                <a:effectLst/>
                <a:latin typeface="Poppins Medium" panose="02000000000000000000" charset="0"/>
                <a:ea typeface="Source Han Sans JP VF" panose="020B0200000000000000" charset="-122"/>
                <a:cs typeface="微软雅黑" panose="020B0503020204020204" charset="-122"/>
                <a:sym typeface="+mn-ea"/>
              </a:rPr>
              <a:t> Cost-benefit analysis</a:t>
            </a:r>
            <a:endParaRPr lang="en-US" altLang="zh-CN" sz="1200" dirty="0">
              <a:solidFill>
                <a:schemeClr val="tx1">
                  <a:lumMod val="65000"/>
                  <a:lumOff val="35000"/>
                </a:schemeClr>
              </a:solidFill>
              <a:effectLst/>
              <a:latin typeface="Poppins Medium" panose="02000000000000000000" charset="0"/>
              <a:ea typeface="Source Han Sans JP VF" panose="020B0200000000000000" charset="-122"/>
              <a:cs typeface="微软雅黑" panose="020B0503020204020204" charset="-122"/>
              <a:sym typeface="+mn-ea"/>
            </a:endParaRPr>
          </a:p>
          <a:p>
            <a:pPr indent="0" algn="l" fontAlgn="auto">
              <a:lnSpc>
                <a:spcPts val="2300"/>
              </a:lnSpc>
              <a:spcBef>
                <a:spcPts val="0"/>
              </a:spcBef>
              <a:spcAft>
                <a:spcPts val="0"/>
              </a:spcAft>
            </a:pPr>
            <a:r>
              <a:rPr lang="en-US" altLang="zh-CN" sz="1200" dirty="0">
                <a:solidFill>
                  <a:srgbClr val="0A69A5"/>
                </a:solidFill>
                <a:effectLst/>
                <a:latin typeface="Poppins Medium" panose="02000000000000000000" charset="0"/>
                <a:ea typeface="Source Han Sans JP VF" panose="020B0200000000000000" charset="-122"/>
                <a:cs typeface="微软雅黑" panose="020B0503020204020204" charset="-122"/>
                <a:sym typeface="+mn-ea"/>
              </a:rPr>
              <a:t>08</a:t>
            </a:r>
            <a:r>
              <a:rPr lang="en-US" altLang="zh-CN" sz="1200" dirty="0">
                <a:solidFill>
                  <a:schemeClr val="tx1">
                    <a:lumMod val="65000"/>
                    <a:lumOff val="35000"/>
                  </a:schemeClr>
                </a:solidFill>
                <a:effectLst/>
                <a:latin typeface="Poppins Medium" panose="02000000000000000000" charset="0"/>
                <a:ea typeface="Source Han Sans JP VF" panose="020B0200000000000000" charset="-122"/>
                <a:cs typeface="微软雅黑" panose="020B0503020204020204" charset="-122"/>
                <a:sym typeface="+mn-ea"/>
              </a:rPr>
              <a:t> Configuration list</a:t>
            </a:r>
            <a:endParaRPr lang="en-US" altLang="zh-CN" sz="1200" dirty="0">
              <a:solidFill>
                <a:schemeClr val="tx1">
                  <a:lumMod val="65000"/>
                  <a:lumOff val="35000"/>
                </a:schemeClr>
              </a:solidFill>
              <a:effectLst/>
              <a:latin typeface="Poppins Medium" panose="02000000000000000000" charset="0"/>
              <a:ea typeface="Source Han Sans JP VF" panose="020B0200000000000000" charset="-122"/>
              <a:cs typeface="微软雅黑" panose="020B0503020204020204" charset="-122"/>
              <a:sym typeface="+mn-ea"/>
            </a:endParaRPr>
          </a:p>
          <a:p>
            <a:pPr indent="0" algn="l" fontAlgn="auto">
              <a:lnSpc>
                <a:spcPts val="2300"/>
              </a:lnSpc>
              <a:spcBef>
                <a:spcPts val="0"/>
              </a:spcBef>
              <a:spcAft>
                <a:spcPts val="0"/>
              </a:spcAft>
            </a:pPr>
            <a:endParaRPr lang="en-US" altLang="zh-CN" sz="1200" b="1" kern="500" dirty="0">
              <a:solidFill>
                <a:schemeClr val="tx1">
                  <a:lumMod val="65000"/>
                  <a:lumOff val="35000"/>
                </a:schemeClr>
              </a:solidFill>
              <a:uFillTx/>
              <a:latin typeface="Poppins Medium" panose="02000000000000000000" charset="0"/>
              <a:ea typeface="Source Han Sans JP VF" panose="020B0200000000000000" charset="-122"/>
              <a:cs typeface="微软雅黑" panose="020B0503020204020204" charset="-122"/>
              <a:sym typeface="+mn-ea"/>
            </a:endParaRPr>
          </a:p>
          <a:p>
            <a:pPr indent="0" algn="l" fontAlgn="auto">
              <a:lnSpc>
                <a:spcPts val="2300"/>
              </a:lnSpc>
              <a:spcBef>
                <a:spcPts val="0"/>
              </a:spcBef>
              <a:spcAft>
                <a:spcPts val="0"/>
              </a:spcAft>
            </a:pPr>
            <a:endParaRPr lang="zh-CN" altLang="en-US" sz="1200" b="1"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endParaRPr>
          </a:p>
          <a:p>
            <a:pPr algn="l">
              <a:lnSpc>
                <a:spcPct val="100000"/>
              </a:lnSpc>
            </a:pPr>
            <a:r>
              <a:rPr lang="en-US" altLang="zh-CN" sz="1200" b="1"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rPr>
              <a:t>Core Components and Systems</a:t>
            </a:r>
            <a:endParaRPr lang="en-US" altLang="zh-CN" sz="1200" b="1"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endParaRPr>
          </a:p>
          <a:p>
            <a:pPr algn="l">
              <a:lnSpc>
                <a:spcPct val="100000"/>
              </a:lnSpc>
            </a:pPr>
            <a:r>
              <a:rPr lang="en-US" altLang="zh-CN" sz="1200" kern="500" dirty="0">
                <a:solidFill>
                  <a:srgbClr val="0A69A5"/>
                </a:solidFill>
                <a:effectLst/>
                <a:uFillTx/>
                <a:latin typeface="Poppins Medium" panose="02000000000000000000" charset="0"/>
                <a:ea typeface="Source Han Sans JP VF" panose="020B0200000000000000" charset="-122"/>
                <a:cs typeface="微软雅黑" panose="020B0503020204020204" charset="-122"/>
                <a:sym typeface="+mn-ea"/>
              </a:rPr>
              <a:t>09</a:t>
            </a:r>
            <a:r>
              <a:rPr lang="en-US" altLang="zh-CN" sz="1200"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rPr>
              <a:t> Laser source, laser head</a:t>
            </a:r>
            <a:endParaRPr lang="en-US" altLang="zh-CN" sz="1200"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endParaRPr>
          </a:p>
          <a:p>
            <a:pPr algn="l">
              <a:lnSpc>
                <a:spcPct val="100000"/>
              </a:lnSpc>
            </a:pPr>
            <a:r>
              <a:rPr lang="en-US" altLang="zh-CN" sz="1200" kern="500" dirty="0">
                <a:solidFill>
                  <a:srgbClr val="0A69A5"/>
                </a:solidFill>
                <a:latin typeface="Poppins Medium" panose="02000000000000000000" charset="0"/>
                <a:ea typeface="Source Han Sans JP VF" panose="020B0200000000000000" charset="-122"/>
                <a:cs typeface="微软雅黑" panose="020B0503020204020204" charset="-122"/>
                <a:sym typeface="+mn-ea"/>
              </a:rPr>
              <a:t>10</a:t>
            </a:r>
            <a:r>
              <a:rPr lang="en-US" altLang="zh-CN" sz="1200" kern="500" dirty="0">
                <a:solidFill>
                  <a:srgbClr val="0A69A5"/>
                </a:solidFill>
                <a:effectLst/>
                <a:uFillTx/>
                <a:latin typeface="Poppins Medium" panose="02000000000000000000" charset="0"/>
                <a:ea typeface="Source Han Sans JP VF" panose="020B0200000000000000" charset="-122"/>
                <a:cs typeface="微软雅黑" panose="020B0503020204020204" charset="-122"/>
                <a:sym typeface="+mn-ea"/>
              </a:rPr>
              <a:t> </a:t>
            </a:r>
            <a:r>
              <a:rPr lang="en-US" altLang="zh-CN" sz="1200" kern="500" dirty="0">
                <a:solidFill>
                  <a:srgbClr val="636363"/>
                </a:solidFill>
                <a:effectLst/>
                <a:uFillTx/>
                <a:latin typeface="Poppins Medium" panose="02000000000000000000" charset="0"/>
                <a:ea typeface="Source Han Sans JP VF" panose="020B0200000000000000" charset="-122"/>
                <a:cs typeface="微软雅黑" panose="020B0503020204020204" charset="-122"/>
                <a:sym typeface="+mn-ea"/>
              </a:rPr>
              <a:t>Chuck</a:t>
            </a:r>
            <a:endParaRPr lang="en-US" altLang="zh-CN" sz="1200" kern="500" dirty="0">
              <a:solidFill>
                <a:srgbClr val="636363"/>
              </a:solidFill>
              <a:effectLst/>
              <a:uFillTx/>
              <a:latin typeface="Poppins Medium" panose="02000000000000000000" charset="0"/>
              <a:ea typeface="Source Han Sans JP VF" panose="020B0200000000000000" charset="-122"/>
              <a:cs typeface="微软雅黑" panose="020B0503020204020204" charset="-122"/>
              <a:sym typeface="+mn-ea"/>
            </a:endParaRPr>
          </a:p>
          <a:p>
            <a:pPr algn="l">
              <a:lnSpc>
                <a:spcPct val="100000"/>
              </a:lnSpc>
            </a:pPr>
            <a:r>
              <a:rPr lang="en-US" altLang="zh-CN" sz="1200" kern="500" dirty="0">
                <a:solidFill>
                  <a:srgbClr val="0A69A5"/>
                </a:solidFill>
                <a:effectLst/>
                <a:uFillTx/>
                <a:latin typeface="Poppins Medium" panose="02000000000000000000" charset="0"/>
                <a:ea typeface="Source Han Sans JP VF" panose="020B0200000000000000" charset="-122"/>
                <a:cs typeface="微软雅黑" panose="020B0503020204020204" charset="-122"/>
                <a:sym typeface="+mn-ea"/>
              </a:rPr>
              <a:t>11</a:t>
            </a:r>
            <a:r>
              <a:rPr lang="en-US" altLang="zh-CN" sz="1200"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rPr>
              <a:t> Host machine</a:t>
            </a:r>
            <a:endParaRPr lang="en-US" altLang="zh-CN" sz="1200"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endParaRPr>
          </a:p>
          <a:p>
            <a:pPr algn="l">
              <a:lnSpc>
                <a:spcPct val="100000"/>
              </a:lnSpc>
            </a:pPr>
            <a:r>
              <a:rPr lang="en-US" altLang="zh-CN" sz="1200" kern="500" dirty="0">
                <a:solidFill>
                  <a:srgbClr val="0A69A5"/>
                </a:solidFill>
                <a:latin typeface="Poppins Medium" panose="02000000000000000000" charset="0"/>
                <a:ea typeface="Source Han Sans JP VF" panose="020B0200000000000000" charset="-122"/>
                <a:cs typeface="微软雅黑" panose="020B0503020204020204" charset="-122"/>
                <a:sym typeface="+mn-ea"/>
              </a:rPr>
              <a:t>12</a:t>
            </a:r>
            <a:r>
              <a:rPr lang="en-US" altLang="zh-CN" sz="1200" kern="5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rPr>
              <a:t> CNC system</a:t>
            </a:r>
            <a:endParaRPr lang="en-US" altLang="zh-CN" sz="1200" kern="5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endParaRPr>
          </a:p>
          <a:p>
            <a:pPr algn="l">
              <a:lnSpc>
                <a:spcPct val="100000"/>
              </a:lnSpc>
            </a:pPr>
            <a:r>
              <a:rPr lang="en-US" altLang="zh-CN" sz="1200" kern="500" dirty="0">
                <a:solidFill>
                  <a:srgbClr val="0A69A5"/>
                </a:solidFill>
                <a:effectLst/>
                <a:uFillTx/>
                <a:latin typeface="Poppins Medium" panose="02000000000000000000" charset="0"/>
                <a:ea typeface="Source Han Sans JP VF" panose="020B0200000000000000" charset="-122"/>
                <a:cs typeface="微软雅黑" panose="020B0503020204020204" charset="-122"/>
                <a:sym typeface="+mn-ea"/>
              </a:rPr>
              <a:t>13 </a:t>
            </a:r>
            <a:r>
              <a:rPr lang="en-US" altLang="zh-CN" sz="1200" kern="500" dirty="0">
                <a:solidFill>
                  <a:srgbClr val="636363"/>
                </a:solidFill>
                <a:effectLst/>
                <a:uFillTx/>
                <a:latin typeface="Poppins Medium" panose="02000000000000000000" charset="0"/>
                <a:ea typeface="Source Han Sans JP VF" panose="020B0200000000000000" charset="-122"/>
                <a:cs typeface="微软雅黑" panose="020B0503020204020204" charset="-122"/>
                <a:sym typeface="+mn-ea"/>
              </a:rPr>
              <a:t>Optional configuration</a:t>
            </a:r>
            <a:endParaRPr lang="en-US" altLang="zh-CN" sz="1200" kern="500" dirty="0">
              <a:solidFill>
                <a:srgbClr val="636363"/>
              </a:solidFill>
              <a:effectLst/>
              <a:uFillTx/>
              <a:latin typeface="Poppins Medium" panose="02000000000000000000" charset="0"/>
              <a:ea typeface="Source Han Sans JP VF" panose="020B0200000000000000" charset="-122"/>
              <a:cs typeface="微软雅黑" panose="020B0503020204020204" charset="-122"/>
              <a:sym typeface="+mn-ea"/>
            </a:endParaRPr>
          </a:p>
          <a:p>
            <a:pPr algn="l">
              <a:lnSpc>
                <a:spcPct val="100000"/>
              </a:lnSpc>
            </a:pPr>
            <a:endParaRPr lang="en-US" altLang="zh-CN" sz="1200" kern="5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endParaRPr>
          </a:p>
          <a:p>
            <a:pPr algn="l">
              <a:lnSpc>
                <a:spcPct val="100000"/>
              </a:lnSpc>
            </a:pPr>
            <a:endParaRPr lang="en-US" altLang="zh-CN" sz="1200"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endParaRPr>
          </a:p>
          <a:p>
            <a:pPr algn="l">
              <a:lnSpc>
                <a:spcPct val="100000"/>
              </a:lnSpc>
            </a:pPr>
            <a:r>
              <a:rPr lang="en-US" altLang="zh-CN" sz="1200" b="1"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rPr>
              <a:t>After-sales Service</a:t>
            </a:r>
            <a:endParaRPr lang="en-US" altLang="zh-CN" sz="1200" b="1"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endParaRPr>
          </a:p>
          <a:p>
            <a:pPr algn="l">
              <a:lnSpc>
                <a:spcPct val="100000"/>
              </a:lnSpc>
            </a:pPr>
            <a:r>
              <a:rPr lang="en-US" altLang="zh-CN" sz="1200" kern="500" dirty="0">
                <a:solidFill>
                  <a:srgbClr val="0A69A5"/>
                </a:solidFill>
                <a:effectLst/>
                <a:uFillTx/>
                <a:latin typeface="Poppins Medium" panose="02000000000000000000" charset="0"/>
                <a:ea typeface="Source Han Sans JP VF" panose="020B0200000000000000" charset="-122"/>
                <a:cs typeface="微软雅黑" panose="020B0503020204020204" charset="-122"/>
                <a:sym typeface="+mn-ea"/>
              </a:rPr>
              <a:t>14</a:t>
            </a:r>
            <a:r>
              <a:rPr lang="en-US" altLang="zh-CN" sz="1200"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rPr>
              <a:t> Automated metal fabrication solutions </a:t>
            </a:r>
            <a:endParaRPr lang="en-US" altLang="zh-CN" sz="1200"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endParaRPr>
          </a:p>
          <a:p>
            <a:pPr algn="l">
              <a:lnSpc>
                <a:spcPct val="100000"/>
              </a:lnSpc>
            </a:pPr>
            <a:r>
              <a:rPr lang="en-US" altLang="zh-CN" sz="1200" kern="500" dirty="0">
                <a:solidFill>
                  <a:srgbClr val="0A69A5"/>
                </a:solidFill>
                <a:effectLst/>
                <a:uFillTx/>
                <a:latin typeface="Poppins Medium" panose="02000000000000000000" charset="0"/>
                <a:ea typeface="Source Han Sans JP VF" panose="020B0200000000000000" charset="-122"/>
                <a:cs typeface="微软雅黑" panose="020B0503020204020204" charset="-122"/>
                <a:sym typeface="+mn-ea"/>
              </a:rPr>
              <a:t>15</a:t>
            </a:r>
            <a:r>
              <a:rPr lang="en-US" altLang="zh-CN" sz="1200"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rPr>
              <a:t> Personnel training, packaging and transportation</a:t>
            </a:r>
            <a:endParaRPr lang="en-US" altLang="zh-CN" sz="1200"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endParaRPr>
          </a:p>
          <a:p>
            <a:pPr algn="l">
              <a:lnSpc>
                <a:spcPct val="100000"/>
              </a:lnSpc>
            </a:pPr>
            <a:r>
              <a:rPr lang="en-US" altLang="zh-CN" sz="1200" kern="500" dirty="0">
                <a:solidFill>
                  <a:srgbClr val="0A69A5"/>
                </a:solidFill>
                <a:effectLst/>
                <a:uFillTx/>
                <a:latin typeface="Poppins Medium" panose="02000000000000000000" charset="0"/>
                <a:ea typeface="Source Han Sans JP VF" panose="020B0200000000000000" charset="-122"/>
                <a:cs typeface="微软雅黑" panose="020B0503020204020204" charset="-122"/>
                <a:sym typeface="+mn-ea"/>
              </a:rPr>
              <a:t>16</a:t>
            </a:r>
            <a:r>
              <a:rPr lang="en-US" altLang="zh-CN" sz="1200"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rPr>
              <a:t> Installation and customization</a:t>
            </a:r>
            <a:endParaRPr lang="en-US" altLang="zh-CN" sz="1200"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endParaRPr>
          </a:p>
          <a:p>
            <a:pPr algn="l">
              <a:lnSpc>
                <a:spcPct val="100000"/>
              </a:lnSpc>
            </a:pPr>
            <a:r>
              <a:rPr lang="en-US" altLang="zh-CN" sz="1200" kern="500" dirty="0">
                <a:solidFill>
                  <a:srgbClr val="0A69A5"/>
                </a:solidFill>
                <a:effectLst/>
                <a:uFillTx/>
                <a:latin typeface="Poppins Medium" panose="02000000000000000000" charset="0"/>
                <a:ea typeface="Source Han Sans JP VF" panose="020B0200000000000000" charset="-122"/>
                <a:cs typeface="微软雅黑" panose="020B0503020204020204" charset="-122"/>
                <a:sym typeface="+mn-ea"/>
              </a:rPr>
              <a:t>17</a:t>
            </a:r>
            <a:r>
              <a:rPr lang="en-US" altLang="zh-CN" sz="1200"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rPr>
              <a:t> Five-star fast service</a:t>
            </a:r>
            <a:endParaRPr lang="en-US" altLang="zh-CN" sz="1200"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endParaRPr>
          </a:p>
          <a:p>
            <a:pPr algn="l">
              <a:lnSpc>
                <a:spcPct val="100000"/>
              </a:lnSpc>
            </a:pPr>
            <a:r>
              <a:rPr lang="en-US" altLang="zh-CN" sz="1200" kern="500" dirty="0">
                <a:solidFill>
                  <a:srgbClr val="0A69A5"/>
                </a:solidFill>
                <a:latin typeface="Poppins Medium" panose="02000000000000000000" charset="0"/>
                <a:ea typeface="Source Han Sans JP VF" panose="020B0200000000000000" charset="-122"/>
                <a:cs typeface="微软雅黑" panose="020B0503020204020204" charset="-122"/>
                <a:sym typeface="+mn-ea"/>
              </a:rPr>
              <a:t>18</a:t>
            </a:r>
            <a:r>
              <a:rPr lang="en-US" altLang="zh-CN" sz="1200"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rPr>
              <a:t> Customer testimonials</a:t>
            </a:r>
            <a:endParaRPr lang="en-US" altLang="zh-CN" sz="1200"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endParaRPr>
          </a:p>
          <a:p>
            <a:pPr algn="l">
              <a:lnSpc>
                <a:spcPct val="100000"/>
              </a:lnSpc>
            </a:pPr>
            <a:endParaRPr lang="zh-CN" altLang="en-US" sz="1200" b="1" kern="500" dirty="0">
              <a:solidFill>
                <a:schemeClr val="tx1">
                  <a:lumMod val="65000"/>
                  <a:lumOff val="35000"/>
                </a:schemeClr>
              </a:solidFill>
              <a:effectLst/>
              <a:uFillTx/>
              <a:latin typeface="Poppins Medium" panose="02000000000000000000" charset="0"/>
              <a:ea typeface="Source Han Sans JP VF" panose="020B0200000000000000" charset="-122"/>
              <a:cs typeface="微软雅黑" panose="020B0503020204020204" charset="-122"/>
              <a:sym typeface="+mn-ea"/>
            </a:endParaRPr>
          </a:p>
        </p:txBody>
      </p:sp>
      <p:sp>
        <p:nvSpPr>
          <p:cNvPr id="12" name="标题 1"/>
          <p:cNvSpPr>
            <a:spLocks noGrp="1"/>
          </p:cNvSpPr>
          <p:nvPr/>
        </p:nvSpPr>
        <p:spPr>
          <a:xfrm>
            <a:off x="391795" y="660400"/>
            <a:ext cx="6050915" cy="903605"/>
          </a:xfrm>
          <a:prstGeom prst="rect">
            <a:avLst/>
          </a:prstGeom>
        </p:spPr>
        <p:txBody>
          <a:bodyPr vert="horz" lIns="91440" tIns="45720" rIns="91440" bIns="45720" rtlCol="0" anchor="b">
            <a:noAutofit/>
          </a:bodyPr>
          <a:lstStyle>
            <a:lvl1pPr algn="ctr" defTabSz="756285"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US" altLang="zh-CN" sz="2400" b="1" dirty="0">
                <a:solidFill>
                  <a:schemeClr val="bg1">
                    <a:lumMod val="50000"/>
                  </a:schemeClr>
                </a:solidFill>
                <a:latin typeface="Poppins Medium" panose="02000000000000000000" charset="0"/>
                <a:ea typeface="Source Han Sans JP VF" panose="020B0200000000000000" charset="-122"/>
                <a:cs typeface="微软雅黑" panose="020B0503020204020204" charset="-122"/>
                <a:sym typeface="+mn-ea"/>
              </a:rPr>
              <a:t>Contents</a:t>
            </a:r>
            <a:endParaRPr lang="en-US" altLang="zh-CN" sz="2400" b="1" dirty="0">
              <a:solidFill>
                <a:schemeClr val="bg1">
                  <a:lumMod val="50000"/>
                </a:schemeClr>
              </a:solidFill>
              <a:latin typeface="Poppins Medium" panose="02000000000000000000" charset="0"/>
              <a:ea typeface="Source Han Sans JP VF" panose="020B0200000000000000" charset="-122"/>
              <a:cs typeface="微软雅黑" panose="020B0503020204020204" charset="-122"/>
              <a:sym typeface="+mn-ea"/>
            </a:endParaRPr>
          </a:p>
        </p:txBody>
      </p:sp>
      <p:pic>
        <p:nvPicPr>
          <p:cNvPr id="7" name="图片 6"/>
          <p:cNvPicPr>
            <a:picLocks noChangeAspect="1"/>
          </p:cNvPicPr>
          <p:nvPr/>
        </p:nvPicPr>
        <p:blipFill>
          <a:blip r:embed="rId1"/>
          <a:srcRect/>
          <a:stretch>
            <a:fillRect/>
          </a:stretch>
        </p:blipFill>
        <p:spPr>
          <a:xfrm>
            <a:off x="3635231" y="3766820"/>
            <a:ext cx="3934113" cy="588899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635" y="-635"/>
            <a:ext cx="7559040" cy="10691495"/>
          </a:xfrm>
          <a:prstGeom prst="rect">
            <a:avLst/>
          </a:prstGeom>
          <a:gradFill>
            <a:gsLst>
              <a:gs pos="100000">
                <a:srgbClr val="DEE9FC"/>
              </a:gs>
              <a:gs pos="66000">
                <a:srgbClr val="D3DEEC"/>
              </a:gs>
              <a:gs pos="35000">
                <a:srgbClr val="9CAFC8"/>
              </a:gs>
              <a:gs pos="6000">
                <a:srgbClr val="707D98"/>
              </a:gs>
            </a:gsLst>
            <a:lin ang="1890000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21" name="图片 20" descr="202412国内技术方案-25"/>
          <p:cNvPicPr>
            <a:picLocks noChangeAspect="1"/>
          </p:cNvPicPr>
          <p:nvPr/>
        </p:nvPicPr>
        <p:blipFill>
          <a:blip r:embed="rId1"/>
          <a:stretch>
            <a:fillRect/>
          </a:stretch>
        </p:blipFill>
        <p:spPr>
          <a:xfrm>
            <a:off x="488315" y="6755130"/>
            <a:ext cx="6583680" cy="585470"/>
          </a:xfrm>
          <a:prstGeom prst="rect">
            <a:avLst/>
          </a:prstGeom>
        </p:spPr>
      </p:pic>
      <p:sp>
        <p:nvSpPr>
          <p:cNvPr id="9" name="矩形 8"/>
          <p:cNvSpPr/>
          <p:nvPr/>
        </p:nvSpPr>
        <p:spPr>
          <a:xfrm>
            <a:off x="5963920" y="0"/>
            <a:ext cx="1130935" cy="659765"/>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4" name="图片 3" descr="202412国内技术方案-24"/>
          <p:cNvPicPr>
            <a:picLocks noChangeAspect="1"/>
          </p:cNvPicPr>
          <p:nvPr/>
        </p:nvPicPr>
        <p:blipFill>
          <a:blip r:embed="rId2"/>
          <a:stretch>
            <a:fillRect/>
          </a:stretch>
        </p:blipFill>
        <p:spPr>
          <a:xfrm>
            <a:off x="6075680" y="398780"/>
            <a:ext cx="636905" cy="88265"/>
          </a:xfrm>
          <a:prstGeom prst="rect">
            <a:avLst/>
          </a:prstGeom>
        </p:spPr>
      </p:pic>
      <p:sp>
        <p:nvSpPr>
          <p:cNvPr id="19" name="副标题 18"/>
          <p:cNvSpPr/>
          <p:nvPr/>
        </p:nvSpPr>
        <p:spPr>
          <a:xfrm>
            <a:off x="1757680" y="6910070"/>
            <a:ext cx="5669915" cy="321945"/>
          </a:xfrm>
          <a:prstGeom prst="rect">
            <a:avLst/>
          </a:prstGeom>
        </p:spPr>
        <p:txBody>
          <a:bodyPr vert="horz" lIns="91440" tIns="45720" rIns="91440" bIns="45720" rtlCol="0">
            <a:sp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pPr algn="l">
              <a:lnSpc>
                <a:spcPct val="100000"/>
              </a:lnSpc>
            </a:pPr>
            <a:r>
              <a:rPr lang="en-US" altLang="zh-CN" sz="15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rPr>
              <a:t>Superior cutting stability</a:t>
            </a:r>
            <a:endParaRPr lang="en-US" altLang="zh-CN" sz="15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endParaRPr>
          </a:p>
        </p:txBody>
      </p:sp>
      <p:sp>
        <p:nvSpPr>
          <p:cNvPr id="22" name="副标题 18"/>
          <p:cNvSpPr/>
          <p:nvPr/>
        </p:nvSpPr>
        <p:spPr>
          <a:xfrm>
            <a:off x="817880" y="6873240"/>
            <a:ext cx="453390" cy="374650"/>
          </a:xfrm>
          <a:prstGeom prst="rect">
            <a:avLst/>
          </a:prstGeom>
        </p:spPr>
        <p:txBody>
          <a:bodyPr vert="horz" lIns="91440" tIns="45720" rIns="91440" bIns="45720" rtlCol="0">
            <a:no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pPr algn="l"/>
            <a:r>
              <a:rPr lang="en-US" sz="2000" b="1" dirty="0">
                <a:solidFill>
                  <a:schemeClr val="bg1"/>
                </a:solidFill>
                <a:latin typeface="微软雅黑" panose="020B0503020204020204" charset="-122"/>
                <a:ea typeface="微软雅黑" panose="020B0503020204020204" charset="-122"/>
                <a:cs typeface="微软雅黑" panose="020B0503020204020204" charset="-122"/>
              </a:rPr>
              <a:t>1</a:t>
            </a:r>
            <a:endParaRPr lang="en-US" sz="2000" b="1" dirty="0">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23" name="图片 22" descr="202412国内技术方案-25"/>
          <p:cNvPicPr>
            <a:picLocks noChangeAspect="1"/>
          </p:cNvPicPr>
          <p:nvPr/>
        </p:nvPicPr>
        <p:blipFill>
          <a:blip r:embed="rId1"/>
          <a:stretch>
            <a:fillRect/>
          </a:stretch>
        </p:blipFill>
        <p:spPr>
          <a:xfrm>
            <a:off x="497840" y="7496175"/>
            <a:ext cx="6583680" cy="585470"/>
          </a:xfrm>
          <a:prstGeom prst="rect">
            <a:avLst/>
          </a:prstGeom>
        </p:spPr>
      </p:pic>
      <p:sp>
        <p:nvSpPr>
          <p:cNvPr id="24" name="副标题 18"/>
          <p:cNvSpPr/>
          <p:nvPr/>
        </p:nvSpPr>
        <p:spPr>
          <a:xfrm>
            <a:off x="1767205" y="7651115"/>
            <a:ext cx="5669915" cy="321945"/>
          </a:xfrm>
          <a:prstGeom prst="rect">
            <a:avLst/>
          </a:prstGeom>
        </p:spPr>
        <p:txBody>
          <a:bodyPr vert="horz" lIns="91440" tIns="45720" rIns="91440" bIns="45720" rtlCol="0">
            <a:sp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pPr algn="l">
              <a:lnSpc>
                <a:spcPct val="100000"/>
              </a:lnSpc>
            </a:pPr>
            <a:r>
              <a:rPr lang="en-US" altLang="zh-CN" sz="15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rPr>
              <a:t>Powerful dynamic performance</a:t>
            </a:r>
            <a:endParaRPr lang="en-US" altLang="zh-CN" sz="15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endParaRPr>
          </a:p>
        </p:txBody>
      </p:sp>
      <p:sp>
        <p:nvSpPr>
          <p:cNvPr id="25" name="副标题 18"/>
          <p:cNvSpPr/>
          <p:nvPr/>
        </p:nvSpPr>
        <p:spPr>
          <a:xfrm>
            <a:off x="827405" y="7614285"/>
            <a:ext cx="453390" cy="374650"/>
          </a:xfrm>
          <a:prstGeom prst="rect">
            <a:avLst/>
          </a:prstGeom>
        </p:spPr>
        <p:txBody>
          <a:bodyPr vert="horz" lIns="91440" tIns="45720" rIns="91440" bIns="45720" rtlCol="0">
            <a:no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pPr algn="l"/>
            <a:r>
              <a:rPr lang="en-US" sz="2000" b="1" dirty="0">
                <a:solidFill>
                  <a:schemeClr val="bg1"/>
                </a:solidFill>
                <a:latin typeface="微软雅黑" panose="020B0503020204020204" charset="-122"/>
                <a:ea typeface="微软雅黑" panose="020B0503020204020204" charset="-122"/>
                <a:cs typeface="微软雅黑" panose="020B0503020204020204" charset="-122"/>
              </a:rPr>
              <a:t>2</a:t>
            </a:r>
            <a:endParaRPr lang="en-US" sz="2000" b="1" dirty="0">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26" name="图片 25" descr="202412国内技术方案-25"/>
          <p:cNvPicPr>
            <a:picLocks noChangeAspect="1"/>
          </p:cNvPicPr>
          <p:nvPr/>
        </p:nvPicPr>
        <p:blipFill>
          <a:blip r:embed="rId1"/>
          <a:stretch>
            <a:fillRect/>
          </a:stretch>
        </p:blipFill>
        <p:spPr>
          <a:xfrm>
            <a:off x="511175" y="8222615"/>
            <a:ext cx="6583680" cy="585470"/>
          </a:xfrm>
          <a:prstGeom prst="rect">
            <a:avLst/>
          </a:prstGeom>
        </p:spPr>
      </p:pic>
      <p:sp>
        <p:nvSpPr>
          <p:cNvPr id="27" name="副标题 18"/>
          <p:cNvSpPr/>
          <p:nvPr/>
        </p:nvSpPr>
        <p:spPr>
          <a:xfrm>
            <a:off x="1780540" y="8377555"/>
            <a:ext cx="5669915" cy="321945"/>
          </a:xfrm>
          <a:prstGeom prst="rect">
            <a:avLst/>
          </a:prstGeom>
        </p:spPr>
        <p:txBody>
          <a:bodyPr vert="horz" lIns="91440" tIns="45720" rIns="91440" bIns="45720" rtlCol="0">
            <a:sp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pPr algn="l">
              <a:lnSpc>
                <a:spcPct val="100000"/>
              </a:lnSpc>
            </a:pPr>
            <a:r>
              <a:rPr lang="en-US" altLang="zh-CN" sz="15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rPr>
              <a:t>Automated system for greater efficiency</a:t>
            </a:r>
            <a:endParaRPr lang="en-US" altLang="zh-CN" sz="15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endParaRPr>
          </a:p>
        </p:txBody>
      </p:sp>
      <p:sp>
        <p:nvSpPr>
          <p:cNvPr id="28" name="副标题 18"/>
          <p:cNvSpPr/>
          <p:nvPr/>
        </p:nvSpPr>
        <p:spPr>
          <a:xfrm>
            <a:off x="840740" y="8340725"/>
            <a:ext cx="453390" cy="374650"/>
          </a:xfrm>
          <a:prstGeom prst="rect">
            <a:avLst/>
          </a:prstGeom>
        </p:spPr>
        <p:txBody>
          <a:bodyPr vert="horz" lIns="91440" tIns="45720" rIns="91440" bIns="45720" rtlCol="0">
            <a:no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pPr algn="l"/>
            <a:r>
              <a:rPr lang="en-US" sz="2000" b="1" dirty="0">
                <a:solidFill>
                  <a:schemeClr val="bg1"/>
                </a:solidFill>
                <a:latin typeface="微软雅黑" panose="020B0503020204020204" charset="-122"/>
                <a:ea typeface="微软雅黑" panose="020B0503020204020204" charset="-122"/>
                <a:cs typeface="微软雅黑" panose="020B0503020204020204" charset="-122"/>
              </a:rPr>
              <a:t>3</a:t>
            </a:r>
            <a:endParaRPr lang="en-US" sz="2000" b="1" dirty="0">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29" name="图片 28" descr="202412国内技术方案-25"/>
          <p:cNvPicPr>
            <a:picLocks noChangeAspect="1"/>
          </p:cNvPicPr>
          <p:nvPr/>
        </p:nvPicPr>
        <p:blipFill>
          <a:blip r:embed="rId1"/>
          <a:stretch>
            <a:fillRect/>
          </a:stretch>
        </p:blipFill>
        <p:spPr>
          <a:xfrm>
            <a:off x="511175" y="8973820"/>
            <a:ext cx="6583680" cy="585470"/>
          </a:xfrm>
          <a:prstGeom prst="rect">
            <a:avLst/>
          </a:prstGeom>
        </p:spPr>
      </p:pic>
      <p:sp>
        <p:nvSpPr>
          <p:cNvPr id="30" name="副标题 18"/>
          <p:cNvSpPr/>
          <p:nvPr/>
        </p:nvSpPr>
        <p:spPr>
          <a:xfrm>
            <a:off x="1780540" y="9128760"/>
            <a:ext cx="5669915" cy="321945"/>
          </a:xfrm>
          <a:prstGeom prst="rect">
            <a:avLst/>
          </a:prstGeom>
        </p:spPr>
        <p:txBody>
          <a:bodyPr vert="horz" lIns="91440" tIns="45720" rIns="91440" bIns="45720" rtlCol="0">
            <a:sp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pPr algn="l">
              <a:lnSpc>
                <a:spcPct val="100000"/>
              </a:lnSpc>
            </a:pPr>
            <a:r>
              <a:rPr lang="en-US" altLang="zh-CN" sz="15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rPr>
              <a:t>Pneumatic self-centering chuck</a:t>
            </a:r>
            <a:endParaRPr lang="en-US" altLang="zh-CN" sz="15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endParaRPr>
          </a:p>
        </p:txBody>
      </p:sp>
      <p:sp>
        <p:nvSpPr>
          <p:cNvPr id="31" name="副标题 18"/>
          <p:cNvSpPr/>
          <p:nvPr/>
        </p:nvSpPr>
        <p:spPr>
          <a:xfrm>
            <a:off x="840740" y="9091930"/>
            <a:ext cx="453390" cy="374650"/>
          </a:xfrm>
          <a:prstGeom prst="rect">
            <a:avLst/>
          </a:prstGeom>
        </p:spPr>
        <p:txBody>
          <a:bodyPr vert="horz" lIns="91440" tIns="45720" rIns="91440" bIns="45720" rtlCol="0">
            <a:no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pPr algn="l"/>
            <a:r>
              <a:rPr lang="en-US" sz="2000" b="1" dirty="0">
                <a:solidFill>
                  <a:schemeClr val="bg1"/>
                </a:solidFill>
                <a:latin typeface="微软雅黑" panose="020B0503020204020204" charset="-122"/>
                <a:ea typeface="微软雅黑" panose="020B0503020204020204" charset="-122"/>
                <a:cs typeface="微软雅黑" panose="020B0503020204020204" charset="-122"/>
              </a:rPr>
              <a:t>4</a:t>
            </a:r>
            <a:endParaRPr lang="en-US" sz="20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2" name="标题 1"/>
          <p:cNvSpPr>
            <a:spLocks noGrp="1"/>
          </p:cNvSpPr>
          <p:nvPr/>
        </p:nvSpPr>
        <p:spPr>
          <a:xfrm>
            <a:off x="754380" y="9690100"/>
            <a:ext cx="6050915" cy="359410"/>
          </a:xfrm>
          <a:prstGeom prst="rect">
            <a:avLst/>
          </a:prstGeom>
        </p:spPr>
        <p:txBody>
          <a:bodyPr vert="horz" lIns="91440" tIns="45720" rIns="91440" bIns="45720" rtlCol="0" anchor="b">
            <a:noAutofit/>
          </a:bodyPr>
          <a:lstStyle>
            <a:lvl1pPr algn="ctr" defTabSz="756285" rtl="0" eaLnBrk="1" latinLnBrk="0" hangingPunct="1">
              <a:lnSpc>
                <a:spcPct val="90000"/>
              </a:lnSpc>
              <a:spcBef>
                <a:spcPct val="0"/>
              </a:spcBef>
              <a:buNone/>
              <a:defRPr sz="4960" kern="1200">
                <a:solidFill>
                  <a:schemeClr val="tx1"/>
                </a:solidFill>
                <a:latin typeface="+mj-lt"/>
                <a:ea typeface="+mj-ea"/>
                <a:cs typeface="+mj-cs"/>
              </a:defRPr>
            </a:lvl1pPr>
          </a:lstStyle>
          <a:p>
            <a:pPr algn="ctr"/>
            <a:r>
              <a:rPr lang="en-US" altLang="zh-CN" sz="800" dirty="0">
                <a:solidFill>
                  <a:schemeClr val="tx1">
                    <a:lumMod val="65000"/>
                    <a:lumOff val="35000"/>
                  </a:schemeClr>
                </a:solidFill>
                <a:effectLst/>
                <a:latin typeface="思源黑体 CN Light" panose="020B0300000000000000" charset="-122"/>
                <a:ea typeface="思源黑体 CN Light" panose="020B0300000000000000" charset="-122"/>
                <a:cs typeface="思源黑体 CN Light" panose="020B0300000000000000" charset="-122"/>
              </a:rPr>
              <a:t>※ The picture is for reference and the actual appearance and size shall prevail.</a:t>
            </a:r>
            <a:endParaRPr lang="en-US" altLang="zh-CN" sz="800" dirty="0">
              <a:solidFill>
                <a:schemeClr val="tx1">
                  <a:lumMod val="65000"/>
                  <a:lumOff val="35000"/>
                </a:schemeClr>
              </a:solidFill>
              <a:effectLst/>
              <a:latin typeface="思源黑体 CN Light" panose="020B0300000000000000" charset="-122"/>
              <a:ea typeface="思源黑体 CN Light" panose="020B0300000000000000" charset="-122"/>
              <a:cs typeface="思源黑体 CN Light" panose="020B0300000000000000" charset="-122"/>
            </a:endParaRPr>
          </a:p>
        </p:txBody>
      </p:sp>
      <p:sp>
        <p:nvSpPr>
          <p:cNvPr id="33" name="副标题 2"/>
          <p:cNvSpPr>
            <a:spLocks noGrp="1"/>
          </p:cNvSpPr>
          <p:nvPr/>
        </p:nvSpPr>
        <p:spPr>
          <a:xfrm>
            <a:off x="6761480" y="101523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01</a:t>
            </a:r>
            <a:endParaRPr lang="en-US" altLang="zh-CN" sz="1000" dirty="0">
              <a:solidFill>
                <a:srgbClr val="0A69A5"/>
              </a:solidFill>
              <a:latin typeface="微软雅黑" panose="020B0503020204020204" charset="-122"/>
              <a:cs typeface="微软雅黑" panose="020B0503020204020204" charset="-122"/>
            </a:endParaRPr>
          </a:p>
        </p:txBody>
      </p:sp>
      <p:sp>
        <p:nvSpPr>
          <p:cNvPr id="7" name="标题 4"/>
          <p:cNvSpPr>
            <a:spLocks noGrp="1"/>
          </p:cNvSpPr>
          <p:nvPr/>
        </p:nvSpPr>
        <p:spPr>
          <a:xfrm>
            <a:off x="0" y="742315"/>
            <a:ext cx="7723762" cy="1802130"/>
          </a:xfrm>
          <a:prstGeom prst="rect">
            <a:avLst/>
          </a:prstGeom>
        </p:spPr>
        <p:txBody>
          <a:bodyPr vert="horz" lIns="91440" tIns="45720" rIns="91440" bIns="45720" rtlCol="0" anchor="b">
            <a:noAutofit/>
          </a:bodyPr>
          <a:lstStyle>
            <a:lvl1pPr algn="ctr" defTabSz="756285" rtl="0" eaLnBrk="1" latinLnBrk="0" hangingPunct="1">
              <a:lnSpc>
                <a:spcPct val="90000"/>
              </a:lnSpc>
              <a:spcBef>
                <a:spcPct val="0"/>
              </a:spcBef>
              <a:buNone/>
              <a:defRPr sz="4960" kern="1200">
                <a:solidFill>
                  <a:schemeClr val="tx1"/>
                </a:solidFill>
                <a:latin typeface="+mj-lt"/>
                <a:ea typeface="+mj-ea"/>
                <a:cs typeface="+mj-cs"/>
              </a:defRPr>
            </a:lvl1pPr>
          </a:lstStyle>
          <a:p>
            <a:r>
              <a:rPr lang="en-US" altLang="zh-CN" sz="4800" b="1" dirty="0">
                <a:solidFill>
                  <a:srgbClr val="3D4962"/>
                </a:solidFill>
                <a:latin typeface="Poppins Medium" panose="02000000000000000000" charset="0"/>
                <a:ea typeface="Source Han Sans JP VF" panose="020B0200000000000000" charset="-122"/>
                <a:cs typeface="微软雅黑" panose="020B0503020204020204" charset="-122"/>
              </a:rPr>
              <a:t>Versatile &amp; Efficient</a:t>
            </a:r>
            <a:endParaRPr lang="en-US" altLang="zh-CN" sz="4800" b="1" dirty="0">
              <a:solidFill>
                <a:srgbClr val="3D4962"/>
              </a:solidFill>
              <a:latin typeface="Poppins Medium" panose="02000000000000000000" charset="0"/>
              <a:ea typeface="Source Han Sans JP VF" panose="020B0200000000000000" charset="-122"/>
              <a:cs typeface="微软雅黑" panose="020B0503020204020204" charset="-122"/>
            </a:endParaRPr>
          </a:p>
        </p:txBody>
      </p:sp>
      <p:sp>
        <p:nvSpPr>
          <p:cNvPr id="10" name="流程图: 终止 9"/>
          <p:cNvSpPr/>
          <p:nvPr/>
        </p:nvSpPr>
        <p:spPr>
          <a:xfrm>
            <a:off x="2877820" y="2496820"/>
            <a:ext cx="1747520" cy="506095"/>
          </a:xfrm>
          <a:prstGeom prst="flowChartTerminator">
            <a:avLst/>
          </a:prstGeom>
          <a:noFill/>
          <a:ln w="25400">
            <a:solidFill>
              <a:srgbClr val="0A69A5"/>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标题 1"/>
          <p:cNvSpPr>
            <a:spLocks noGrp="1"/>
          </p:cNvSpPr>
          <p:nvPr/>
        </p:nvSpPr>
        <p:spPr>
          <a:xfrm>
            <a:off x="0" y="3117214"/>
            <a:ext cx="7559040" cy="1028701"/>
          </a:xfrm>
          <a:prstGeom prst="rect">
            <a:avLst/>
          </a:prstGeom>
        </p:spPr>
        <p:txBody>
          <a:bodyPr vert="horz" lIns="91440" tIns="45720" rIns="91440" bIns="45720" rtlCol="0" anchor="b">
            <a:noAutofit/>
          </a:bodyPr>
          <a:lstStyle>
            <a:lvl1pPr algn="ctr" defTabSz="756285" rtl="0" eaLnBrk="1" latinLnBrk="0" hangingPunct="1">
              <a:lnSpc>
                <a:spcPct val="90000"/>
              </a:lnSpc>
              <a:spcBef>
                <a:spcPct val="0"/>
              </a:spcBef>
              <a:buNone/>
              <a:defRPr sz="4960" kern="1200">
                <a:solidFill>
                  <a:schemeClr val="tx1"/>
                </a:solidFill>
                <a:latin typeface="+mj-lt"/>
                <a:ea typeface="+mj-ea"/>
                <a:cs typeface="+mj-cs"/>
              </a:defRPr>
            </a:lvl1pPr>
          </a:lstStyle>
          <a:p>
            <a:pPr algn="ctr"/>
            <a:r>
              <a:rPr lang="en-US" altLang="zh-CN" sz="2500" dirty="0">
                <a:solidFill>
                  <a:srgbClr val="3D4962"/>
                </a:solidFill>
                <a:latin typeface="Poppins Medium" panose="02000000000000000000" charset="0"/>
                <a:ea typeface="Source Han Sans JP VF" panose="020B0200000000000000" charset="-122"/>
                <a:cs typeface="思源黑体 CN Medium" panose="020B0600000000000000" charset="-122"/>
                <a:sym typeface="+mn-ea"/>
              </a:rPr>
              <a:t>Laser Tube Cutting Machine with Follow Support</a:t>
            </a:r>
            <a:endParaRPr lang="en-US" altLang="zh-CN" sz="2500" dirty="0">
              <a:solidFill>
                <a:srgbClr val="3D4962"/>
              </a:solidFill>
              <a:latin typeface="Poppins Medium" panose="02000000000000000000" charset="0"/>
              <a:ea typeface="Source Han Sans JP VF" panose="020B0200000000000000" charset="-122"/>
              <a:cs typeface="思源黑体 CN Medium" panose="020B0600000000000000" charset="-122"/>
              <a:sym typeface="+mn-ea"/>
            </a:endParaRPr>
          </a:p>
        </p:txBody>
      </p:sp>
      <p:sp>
        <p:nvSpPr>
          <p:cNvPr id="18" name="副标题 2"/>
          <p:cNvSpPr>
            <a:spLocks noGrp="1"/>
          </p:cNvSpPr>
          <p:nvPr/>
        </p:nvSpPr>
        <p:spPr>
          <a:xfrm>
            <a:off x="1757680" y="2586355"/>
            <a:ext cx="3982085" cy="368300"/>
          </a:xfrm>
          <a:prstGeom prst="rect">
            <a:avLst/>
          </a:prstGeom>
        </p:spPr>
        <p:txBody>
          <a:bodyPr vert="horz" lIns="91440" tIns="45720" rIns="91440" bIns="45720" rtlCol="0">
            <a:sp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2000" dirty="0">
                <a:solidFill>
                  <a:srgbClr val="0A69A5"/>
                </a:solidFill>
                <a:latin typeface="Poppins Medium" panose="02000000000000000000" charset="0"/>
                <a:ea typeface="Source Han Sans JP VF" panose="020B0200000000000000" charset="-122"/>
                <a:cs typeface="微软雅黑" panose="020B0503020204020204" charset="-122"/>
              </a:rPr>
              <a:t>SF6024T</a:t>
            </a:r>
            <a:endParaRPr lang="en-US" altLang="zh-CN" sz="2000" dirty="0">
              <a:solidFill>
                <a:srgbClr val="0A69A5"/>
              </a:solidFill>
              <a:latin typeface="Poppins Medium" panose="02000000000000000000" charset="0"/>
              <a:ea typeface="Source Han Sans JP VF" panose="020B0200000000000000" charset="-122"/>
              <a:cs typeface="微软雅黑" panose="020B0503020204020204" charset="-122"/>
            </a:endParaRPr>
          </a:p>
        </p:txBody>
      </p:sp>
      <p:pic>
        <p:nvPicPr>
          <p:cNvPr id="2" name="图片 1" descr="E:/管切事业部技术方案--25年/渲染图/T 两卡盘/6020T 6024T 深蓝色版本--24.09.20/6024t-随动+下料.1517.png6024t-随动+下料.1517"/>
          <p:cNvPicPr>
            <a:picLocks noChangeAspect="1"/>
          </p:cNvPicPr>
          <p:nvPr/>
        </p:nvPicPr>
        <p:blipFill>
          <a:blip r:embed="rId3"/>
          <a:srcRect t="4" b="4"/>
          <a:stretch>
            <a:fillRect/>
          </a:stretch>
        </p:blipFill>
        <p:spPr>
          <a:xfrm>
            <a:off x="154940" y="3411220"/>
            <a:ext cx="7272655" cy="33731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 name="表格 5"/>
          <p:cNvGraphicFramePr/>
          <p:nvPr>
            <p:custDataLst>
              <p:tags r:id="rId1"/>
            </p:custDataLst>
          </p:nvPr>
        </p:nvGraphicFramePr>
        <p:xfrm>
          <a:off x="652780" y="741045"/>
          <a:ext cx="6247130" cy="8134985"/>
        </p:xfrm>
        <a:graphic>
          <a:graphicData uri="http://schemas.openxmlformats.org/drawingml/2006/table">
            <a:tbl>
              <a:tblPr firstRow="1" bandRow="1">
                <a:tableStyleId>{5940675A-B579-460E-94D1-54222C63F5DA}</a:tableStyleId>
              </a:tblPr>
              <a:tblGrid>
                <a:gridCol w="1587500"/>
                <a:gridCol w="1386840"/>
                <a:gridCol w="1739265"/>
                <a:gridCol w="1533525"/>
              </a:tblGrid>
              <a:tr h="603250">
                <a:tc gridSpan="4">
                  <a:txBody>
                    <a:bodyPr/>
                    <a:p>
                      <a:pPr algn="ctr">
                        <a:buNone/>
                      </a:pPr>
                      <a:r>
                        <a:rPr lang="en-US" altLang="zh-CN" sz="1600" b="1">
                          <a:latin typeface="思源黑体 CN Heavy" panose="020B0A00000000000000" charset="-122"/>
                          <a:ea typeface="思源黑体 CN Heavy" panose="020B0A00000000000000" charset="-122"/>
                        </a:rPr>
                        <a:t>QUOTATION for SF6024T 3KW/6KW  Laser Tube Cutter</a:t>
                      </a:r>
                      <a:endParaRPr lang="en-US" altLang="zh-CN" sz="1600" b="1">
                        <a:latin typeface="思源黑体 CN Heavy" panose="020B0A00000000000000" charset="-122"/>
                        <a:ea typeface="思源黑体 CN Heavy" panose="020B0A00000000000000"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60000">
                <a:tc gridSpan="2">
                  <a:txBody>
                    <a:bodyPr/>
                    <a:p>
                      <a:pPr algn="l">
                        <a:buNone/>
                      </a:pPr>
                      <a:r>
                        <a:rPr lang="en-US" sz="1400">
                          <a:solidFill>
                            <a:srgbClr val="0C0C0C"/>
                          </a:solidFill>
                          <a:latin typeface="思源黑体 CN Light" panose="020B0300000000000000" charset="-122"/>
                          <a:ea typeface="思源黑体 CN Light" panose="020B0300000000000000" charset="-122"/>
                        </a:rPr>
                        <a:t>Issuing Date:  17th July, 2025</a:t>
                      </a:r>
                      <a:endParaRPr lang="en-US" sz="1400">
                        <a:solidFill>
                          <a:srgbClr val="0C0C0C"/>
                        </a:solidFill>
                        <a:latin typeface="思源黑体 CN Light" panose="020B0300000000000000" charset="-122"/>
                        <a:ea typeface="思源黑体 CN Light" panose="020B0300000000000000"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2">
                  <a:txBody>
                    <a:bodyPr/>
                    <a:p>
                      <a:pPr algn="l">
                        <a:buNone/>
                      </a:pPr>
                      <a:r>
                        <a:rPr lang="en-US" sz="1400">
                          <a:solidFill>
                            <a:srgbClr val="0C0C0C"/>
                          </a:solidFill>
                          <a:latin typeface="思源黑体 CN Light" panose="020B0300000000000000" charset="-122"/>
                          <a:ea typeface="思源黑体 CN Light" panose="020B0300000000000000" charset="-122"/>
                        </a:rPr>
                        <a:t>Date of Expiry: Valid for 20 Days</a:t>
                      </a:r>
                      <a:endParaRPr lang="en-US" sz="1400">
                        <a:solidFill>
                          <a:srgbClr val="0C0C0C"/>
                        </a:solidFill>
                        <a:latin typeface="思源黑体 CN Light" panose="020B0300000000000000" charset="-122"/>
                        <a:ea typeface="思源黑体 CN Light" panose="020B0300000000000000"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60000">
                <a:tc gridSpan="2">
                  <a:txBody>
                    <a:bodyPr/>
                    <a:p>
                      <a:pPr algn="l">
                        <a:buNone/>
                      </a:pPr>
                      <a:r>
                        <a:rPr lang="en-US" sz="1400">
                          <a:solidFill>
                            <a:srgbClr val="0C0C0C"/>
                          </a:solidFill>
                          <a:latin typeface="思源黑体 CN Light" panose="020B0300000000000000" charset="-122"/>
                          <a:ea typeface="思源黑体 CN Light" panose="020B0300000000000000" charset="-122"/>
                        </a:rPr>
                        <a:t>From: SENFENG LASER</a:t>
                      </a:r>
                      <a:endParaRPr lang="en-US" sz="1400">
                        <a:solidFill>
                          <a:srgbClr val="0C0C0C"/>
                        </a:solidFill>
                        <a:latin typeface="思源黑体 CN Light" panose="020B0300000000000000" charset="-122"/>
                        <a:ea typeface="思源黑体 CN Light" panose="020B0300000000000000"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2">
                  <a:txBody>
                    <a:bodyPr/>
                    <a:p>
                      <a:pPr algn="l">
                        <a:buNone/>
                      </a:pPr>
                      <a:r>
                        <a:rPr lang="en-US" sz="1400">
                          <a:solidFill>
                            <a:srgbClr val="0C0C0C"/>
                          </a:solidFill>
                          <a:latin typeface="思源黑体 CN Light" panose="020B0300000000000000" charset="-122"/>
                          <a:ea typeface="思源黑体 CN Light" panose="020B0300000000000000" charset="-122"/>
                        </a:rPr>
                        <a:t>To:  </a:t>
                      </a:r>
                      <a:r>
                        <a:rPr lang="en-US" altLang="zh-CN" sz="1400">
                          <a:solidFill>
                            <a:srgbClr val="0C0C0C"/>
                          </a:solidFill>
                          <a:latin typeface="思源黑体 CN Light" panose="020B0300000000000000" charset="-122"/>
                          <a:ea typeface="思源黑体 CN Light" panose="020B0300000000000000" charset="-122"/>
                          <a:sym typeface="+mn-ea"/>
                        </a:rPr>
                        <a:t>MIM</a:t>
                      </a:r>
                      <a:endParaRPr lang="en-US" sz="1400">
                        <a:solidFill>
                          <a:srgbClr val="0C0C0C"/>
                        </a:solidFill>
                        <a:latin typeface="思源黑体 CN Light" panose="020B0300000000000000" charset="-122"/>
                        <a:ea typeface="思源黑体 CN Light" panose="020B0300000000000000"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60000">
                <a:tc gridSpan="2">
                  <a:txBody>
                    <a:bodyPr/>
                    <a:p>
                      <a:pPr algn="l">
                        <a:buNone/>
                      </a:pPr>
                      <a:r>
                        <a:rPr lang="en-US" sz="1400">
                          <a:solidFill>
                            <a:srgbClr val="0C0C0C"/>
                          </a:solidFill>
                          <a:latin typeface="思源黑体 CN Light" panose="020B0300000000000000" charset="-122"/>
                          <a:ea typeface="思源黑体 CN Light" panose="020B0300000000000000" charset="-122"/>
                        </a:rPr>
                        <a:t>Handled by : Dylan Hou</a:t>
                      </a:r>
                      <a:endParaRPr lang="en-US" sz="1400">
                        <a:solidFill>
                          <a:srgbClr val="0C0C0C"/>
                        </a:solidFill>
                        <a:latin typeface="思源黑体 CN Light" panose="020B0300000000000000" charset="-122"/>
                        <a:ea typeface="思源黑体 CN Light" panose="020B0300000000000000"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2">
                  <a:txBody>
                    <a:bodyPr/>
                    <a:p>
                      <a:pPr algn="l">
                        <a:buNone/>
                      </a:pPr>
                      <a:r>
                        <a:rPr lang="en-US" sz="1400">
                          <a:solidFill>
                            <a:srgbClr val="0C0C0C"/>
                          </a:solidFill>
                          <a:latin typeface="思源黑体 CN Light" panose="020B0300000000000000" charset="-122"/>
                          <a:ea typeface="思源黑体 CN Light" panose="020B0300000000000000" charset="-122"/>
                        </a:rPr>
                        <a:t>Mobile: +86 17865122577</a:t>
                      </a:r>
                      <a:endParaRPr lang="en-US" sz="1400">
                        <a:solidFill>
                          <a:srgbClr val="0C0C0C"/>
                        </a:solidFill>
                        <a:latin typeface="思源黑体 CN Light" panose="020B0300000000000000" charset="-122"/>
                        <a:ea typeface="思源黑体 CN Light" panose="020B0300000000000000"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764540">
                <a:tc rowSpan="2">
                  <a:txBody>
                    <a:bodyPr/>
                    <a:p>
                      <a:pPr algn="ctr">
                        <a:buNone/>
                      </a:pPr>
                      <a:r>
                        <a:rPr lang="en-US" sz="1500" b="1">
                          <a:latin typeface="思源黑体 CN Heavy" panose="020B0A00000000000000" charset="-122"/>
                          <a:ea typeface="思源黑体 CN Heavy" panose="020B0A00000000000000" charset="-122"/>
                          <a:cs typeface="隶书" charset="0"/>
                        </a:rPr>
                        <a:t>FOB, QINGDAO</a:t>
                      </a:r>
                      <a:endParaRPr lang="en-US" sz="1500" b="1">
                        <a:latin typeface="思源黑体 CN Heavy" panose="020B0A00000000000000" charset="-122"/>
                        <a:ea typeface="思源黑体 CN Heavy" panose="020B0A00000000000000" charset="-122"/>
                        <a:cs typeface="隶书"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algn="ctr">
                        <a:buNone/>
                      </a:pPr>
                      <a:r>
                        <a:rPr lang="en-US" sz="1500" b="1">
                          <a:latin typeface="思源黑体 CN Heavy" panose="020B0A00000000000000" charset="-122"/>
                          <a:ea typeface="思源黑体 CN Heavy" panose="020B0A00000000000000" charset="-122"/>
                          <a:cs typeface="隶书" charset="0"/>
                        </a:rPr>
                        <a:t>SF6024T MAX/RAYCUS 3KW</a:t>
                      </a:r>
                      <a:endParaRPr lang="en-US" sz="1500" b="1">
                        <a:latin typeface="思源黑体 CN Heavy" panose="020B0A00000000000000" charset="-122"/>
                        <a:ea typeface="思源黑体 CN Heavy" panose="020B0A00000000000000" charset="-122"/>
                        <a:cs typeface="隶书"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algn="ctr">
                        <a:buNone/>
                      </a:pPr>
                      <a:r>
                        <a:rPr lang="en-US" sz="1500" b="1">
                          <a:latin typeface="思源黑体 CN Heavy" panose="020B0A00000000000000" charset="-122"/>
                          <a:ea typeface="思源黑体 CN Heavy" panose="020B0A00000000000000" charset="-122"/>
                          <a:cs typeface="隶书" charset="0"/>
                        </a:rPr>
                        <a:t>49,700EUR</a:t>
                      </a:r>
                      <a:endParaRPr lang="en-US" sz="1500" b="1">
                        <a:latin typeface="思源黑体 CN Heavy" panose="020B0A00000000000000" charset="-122"/>
                        <a:ea typeface="思源黑体 CN Heavy" panose="020B0A00000000000000" charset="-122"/>
                        <a:cs typeface="隶书"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64540">
                <a:tc vMerge="1">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algn="ctr">
                        <a:buNone/>
                      </a:pPr>
                      <a:r>
                        <a:rPr lang="en-US" sz="1500" b="1">
                          <a:latin typeface="思源黑体 CN Heavy" panose="020B0A00000000000000" charset="-122"/>
                          <a:ea typeface="思源黑体 CN Heavy" panose="020B0A00000000000000" charset="-122"/>
                          <a:cs typeface="隶书" charset="0"/>
                          <a:sym typeface="+mn-ea"/>
                        </a:rPr>
                        <a:t>SF6024T MAX/RAYCUS 6KW</a:t>
                      </a:r>
                      <a:endParaRPr lang="en-US" altLang="en-US" sz="1500" b="1">
                        <a:latin typeface="思源黑体 CN Heavy" panose="020B0A00000000000000" charset="-122"/>
                        <a:ea typeface="思源黑体 CN Heavy" panose="020B0A00000000000000" charset="-122"/>
                        <a:cs typeface="隶书"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noFill/>
                  </a:tcPr>
                </a:tc>
                <a:tc>
                  <a:txBody>
                    <a:bodyPr/>
                    <a:p>
                      <a:pPr algn="ctr">
                        <a:buNone/>
                      </a:pPr>
                      <a:r>
                        <a:rPr lang="en-US" altLang="en-US" sz="1500" b="1">
                          <a:latin typeface="思源黑体 CN Heavy" panose="020B0A00000000000000" charset="-122"/>
                          <a:ea typeface="思源黑体 CN Heavy" panose="020B0A00000000000000" charset="-122"/>
                          <a:cs typeface="隶书" charset="0"/>
                        </a:rPr>
                        <a:t>55,000EUR</a:t>
                      </a:r>
                      <a:endParaRPr lang="en-US" altLang="en-US" sz="1500" b="1">
                        <a:latin typeface="思源黑体 CN Heavy" panose="020B0A00000000000000" charset="-122"/>
                        <a:ea typeface="思源黑体 CN Heavy" panose="020B0A00000000000000" charset="-122"/>
                        <a:cs typeface="隶书"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67280">
                <a:tc gridSpan="4">
                  <a:txBody>
                    <a:bodyPr/>
                    <a:p>
                      <a:pPr>
                        <a:lnSpc>
                          <a:spcPct val="150000"/>
                        </a:lnSpc>
                        <a:buNone/>
                      </a:pPr>
                      <a:r>
                        <a:rPr lang="en-US" sz="1400" b="1">
                          <a:latin typeface="思源黑体 传统" panose="020B0500000000000000" charset="-122"/>
                          <a:ea typeface="思源黑体 传统" panose="020B0500000000000000" charset="-122"/>
                          <a:cs typeface="隶书" charset="0"/>
                        </a:rPr>
                        <a:t>Configuration List:</a:t>
                      </a:r>
                      <a:endParaRPr lang="en-US" sz="1400" b="1">
                        <a:latin typeface="思源黑体 传统" panose="020B0500000000000000" charset="-122"/>
                        <a:ea typeface="思源黑体 传统" panose="020B0500000000000000" charset="-122"/>
                        <a:cs typeface="隶书" charset="0"/>
                      </a:endParaRPr>
                    </a:p>
                    <a:p>
                      <a:pPr>
                        <a:lnSpc>
                          <a:spcPct val="150000"/>
                        </a:lnSpc>
                        <a:buNone/>
                      </a:pPr>
                      <a:r>
                        <a:rPr lang="en-US" sz="1400" b="0">
                          <a:solidFill>
                            <a:srgbClr val="0C0C0C"/>
                          </a:solidFill>
                          <a:latin typeface="思源黑体 CN Light" panose="020B0300000000000000" charset="-122"/>
                          <a:ea typeface="思源黑体 CN Light" panose="020B0300000000000000" charset="-122"/>
                        </a:rPr>
                        <a:t>MAX/RAYCUS 3KW/6KW Laser Source</a:t>
                      </a:r>
                      <a:endParaRPr lang="en-US" sz="1400" b="0">
                        <a:solidFill>
                          <a:srgbClr val="0C0C0C"/>
                        </a:solidFill>
                        <a:latin typeface="思源黑体 CN Light" panose="020B0300000000000000" charset="-122"/>
                        <a:ea typeface="思源黑体 CN Light" panose="020B0300000000000000" charset="-122"/>
                      </a:endParaRPr>
                    </a:p>
                    <a:p>
                      <a:pPr>
                        <a:lnSpc>
                          <a:spcPct val="150000"/>
                        </a:lnSpc>
                        <a:buNone/>
                      </a:pPr>
                      <a:r>
                        <a:rPr lang="en-US" sz="1400" b="0">
                          <a:solidFill>
                            <a:srgbClr val="0C0C0C"/>
                          </a:solidFill>
                          <a:latin typeface="思源黑体 CN Light" panose="020B0300000000000000" charset="-122"/>
                          <a:ea typeface="思源黑体 CN Light" panose="020B0300000000000000" charset="-122"/>
                        </a:rPr>
                        <a:t>RAYTOOLS Laser Cutting Head </a:t>
                      </a:r>
                      <a:endParaRPr lang="en-US" sz="1400" b="0">
                        <a:solidFill>
                          <a:srgbClr val="0C0C0C"/>
                        </a:solidFill>
                        <a:latin typeface="思源黑体 CN Light" panose="020B0300000000000000" charset="-122"/>
                        <a:ea typeface="思源黑体 CN Light" panose="020B0300000000000000" charset="-122"/>
                      </a:endParaRPr>
                    </a:p>
                    <a:p>
                      <a:pPr>
                        <a:lnSpc>
                          <a:spcPct val="150000"/>
                        </a:lnSpc>
                        <a:buNone/>
                      </a:pPr>
                      <a:r>
                        <a:rPr lang="en-US" sz="1400">
                          <a:solidFill>
                            <a:srgbClr val="0C0C0C"/>
                          </a:solidFill>
                          <a:latin typeface="思源黑体 CN Light" panose="020B0300000000000000" charset="-122"/>
                          <a:ea typeface="思源黑体 CN Light" panose="020B0300000000000000" charset="-122"/>
                          <a:sym typeface="+mn-ea"/>
                        </a:rPr>
                        <a:t>FSCUT3000DE-G</a:t>
                      </a:r>
                      <a:r>
                        <a:rPr lang="en-US" sz="1400" b="0">
                          <a:solidFill>
                            <a:srgbClr val="0C0C0C"/>
                          </a:solidFill>
                          <a:latin typeface="思源黑体 CN Light" panose="020B0300000000000000" charset="-122"/>
                          <a:ea typeface="思源黑体 CN Light" panose="020B0300000000000000" charset="-122"/>
                        </a:rPr>
                        <a:t> Control System</a:t>
                      </a:r>
                      <a:endParaRPr lang="en-US" sz="1400" b="0">
                        <a:solidFill>
                          <a:srgbClr val="0C0C0C"/>
                        </a:solidFill>
                        <a:latin typeface="思源黑体 CN Light" panose="020B0300000000000000" charset="-122"/>
                        <a:ea typeface="思源黑体 CN Light" panose="020B0300000000000000" charset="-122"/>
                      </a:endParaRPr>
                    </a:p>
                    <a:p>
                      <a:pPr>
                        <a:lnSpc>
                          <a:spcPct val="150000"/>
                        </a:lnSpc>
                        <a:buNone/>
                      </a:pPr>
                      <a:r>
                        <a:rPr lang="en-US" sz="1400" b="0">
                          <a:solidFill>
                            <a:srgbClr val="0C0C0C"/>
                          </a:solidFill>
                          <a:latin typeface="思源黑体 CN Light" panose="020B0300000000000000" charset="-122"/>
                          <a:ea typeface="思源黑体 CN Light" panose="020B0300000000000000" charset="-122"/>
                        </a:rPr>
                        <a:t>S&amp;A/HanLi Cooling systemforcooling both head and source</a:t>
                      </a:r>
                      <a:endParaRPr lang="en-US" sz="1400" b="0">
                        <a:solidFill>
                          <a:srgbClr val="0C0C0C"/>
                        </a:solidFill>
                        <a:latin typeface="思源黑体 CN Light" panose="020B0300000000000000" charset="-122"/>
                        <a:ea typeface="思源黑体 CN Light" panose="020B0300000000000000" charset="-122"/>
                      </a:endParaRPr>
                    </a:p>
                    <a:p>
                      <a:pPr>
                        <a:lnSpc>
                          <a:spcPct val="150000"/>
                        </a:lnSpc>
                        <a:buNone/>
                      </a:pPr>
                      <a:r>
                        <a:rPr lang="en-US" sz="1400" b="0">
                          <a:solidFill>
                            <a:srgbClr val="0C0C0C"/>
                          </a:solidFill>
                          <a:latin typeface="思源黑体 CN Light" panose="020B0300000000000000" charset="-122"/>
                          <a:ea typeface="思源黑体 CN Light" panose="020B0300000000000000" charset="-122"/>
                        </a:rPr>
                        <a:t>XiShun Voltage Stabilizer to maintain voltage stability </a:t>
                      </a:r>
                      <a:endParaRPr lang="en-US" sz="1400" b="0">
                        <a:solidFill>
                          <a:srgbClr val="0C0C0C"/>
                        </a:solidFill>
                        <a:latin typeface="思源黑体 CN Light" panose="020B0300000000000000" charset="-122"/>
                        <a:ea typeface="思源黑体 CN Light" panose="020B0300000000000000" charset="-122"/>
                      </a:endParaRPr>
                    </a:p>
                    <a:p>
                      <a:pPr>
                        <a:lnSpc>
                          <a:spcPct val="150000"/>
                        </a:lnSpc>
                        <a:buNone/>
                      </a:pPr>
                      <a:r>
                        <a:rPr lang="en-US" sz="1400" b="0">
                          <a:solidFill>
                            <a:srgbClr val="0C0C0C"/>
                          </a:solidFill>
                          <a:highlight>
                            <a:srgbClr val="FFFF00"/>
                          </a:highlight>
                          <a:latin typeface="思源黑体 CN Light" panose="020B0300000000000000" charset="-122"/>
                          <a:ea typeface="思源黑体 CN Light" panose="020B0300000000000000" charset="-122"/>
                        </a:rPr>
                        <a:t>TUV CE Standards</a:t>
                      </a:r>
                      <a:endParaRPr lang="en-US" sz="1400" b="0">
                        <a:solidFill>
                          <a:srgbClr val="0C0C0C"/>
                        </a:solidFill>
                        <a:highlight>
                          <a:srgbClr val="FFFF00"/>
                        </a:highlight>
                        <a:latin typeface="思源黑体 CN Light" panose="020B0300000000000000" charset="-122"/>
                        <a:ea typeface="思源黑体 CN Light" panose="020B0300000000000000"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939165">
                <a:tc gridSpan="4">
                  <a:txBody>
                    <a:bodyPr/>
                    <a:p>
                      <a:pPr>
                        <a:lnSpc>
                          <a:spcPct val="100000"/>
                        </a:lnSpc>
                        <a:buNone/>
                      </a:pPr>
                      <a:r>
                        <a:rPr lang="en-US" sz="1400" b="1">
                          <a:latin typeface="思源黑体 传统" panose="020B0500000000000000" charset="-122"/>
                          <a:ea typeface="思源黑体 传统" panose="020B0500000000000000" charset="-122"/>
                          <a:cs typeface="隶书" charset="0"/>
                        </a:rPr>
                        <a:t>Optional Devices:</a:t>
                      </a:r>
                      <a:endParaRPr lang="en-US" sz="1400" b="1">
                        <a:latin typeface="思源黑体 传统" panose="020B0500000000000000" charset="-122"/>
                        <a:ea typeface="思源黑体 传统" panose="020B0500000000000000" charset="-122"/>
                        <a:cs typeface="隶书" charset="0"/>
                      </a:endParaRPr>
                    </a:p>
                    <a:p>
                      <a:pPr>
                        <a:lnSpc>
                          <a:spcPct val="100000"/>
                        </a:lnSpc>
                        <a:buNone/>
                      </a:pPr>
                      <a:r>
                        <a:rPr lang="en-US" sz="1400" b="0">
                          <a:solidFill>
                            <a:srgbClr val="0C0C0C"/>
                          </a:solidFill>
                          <a:latin typeface="思源黑体 CN Light" panose="020B0300000000000000" charset="-122"/>
                          <a:ea typeface="思源黑体 CN Light" panose="020B0300000000000000" charset="-122"/>
                        </a:rPr>
                        <a:t>5.5KW Smoke Filter: 3,500EUR</a:t>
                      </a:r>
                      <a:endParaRPr lang="en-US" sz="1400" b="0">
                        <a:solidFill>
                          <a:srgbClr val="0C0C0C"/>
                        </a:solidFill>
                        <a:latin typeface="思源黑体 CN Light" panose="020B0300000000000000" charset="-122"/>
                        <a:ea typeface="思源黑体 CN Light" panose="020B0300000000000000" charset="-122"/>
                      </a:endParaRPr>
                    </a:p>
                    <a:p>
                      <a:pPr>
                        <a:lnSpc>
                          <a:spcPct val="100000"/>
                        </a:lnSpc>
                        <a:buNone/>
                      </a:pPr>
                      <a:r>
                        <a:rPr lang="en-US" sz="1400" b="0">
                          <a:solidFill>
                            <a:srgbClr val="0C0C0C"/>
                          </a:solidFill>
                          <a:latin typeface="思源黑体 CN Light" panose="020B0300000000000000" charset="-122"/>
                          <a:ea typeface="思源黑体 CN Light" panose="020B0300000000000000" charset="-122"/>
                        </a:rPr>
                        <a:t>15KW Air Compressor: 3,500EUR</a:t>
                      </a:r>
                      <a:endParaRPr lang="en-US" sz="1400" b="0">
                        <a:solidFill>
                          <a:srgbClr val="0C0C0C"/>
                        </a:solidFill>
                        <a:latin typeface="思源黑体 CN Light" panose="020B0300000000000000" charset="-122"/>
                        <a:ea typeface="思源黑体 CN Light" panose="020B0300000000000000" charset="-122"/>
                      </a:endParaRPr>
                    </a:p>
                    <a:p>
                      <a:pPr>
                        <a:lnSpc>
                          <a:spcPct val="100000"/>
                        </a:lnSpc>
                        <a:buNone/>
                      </a:pPr>
                      <a:r>
                        <a:rPr lang="en-US" sz="1400" b="0">
                          <a:solidFill>
                            <a:srgbClr val="0C0C0C"/>
                          </a:solidFill>
                          <a:latin typeface="思源黑体 CN Light" panose="020B0300000000000000" charset="-122"/>
                          <a:ea typeface="思源黑体 CN Light" panose="020B0300000000000000" charset="-122"/>
                        </a:rPr>
                        <a:t>Cypnest Nesting Software: 1,200EUR</a:t>
                      </a:r>
                      <a:endParaRPr lang="en-US" sz="1400" b="0">
                        <a:solidFill>
                          <a:srgbClr val="0C0C0C"/>
                        </a:solidFill>
                        <a:latin typeface="思源黑体 CN Light" panose="020B0300000000000000" charset="-122"/>
                        <a:ea typeface="思源黑体 CN Light" panose="020B0300000000000000"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noFill/>
                  </a:tcPr>
                </a:tc>
              </a:tr>
              <a:tr h="1616075">
                <a:tc gridSpan="4">
                  <a:txBody>
                    <a:bodyPr/>
                    <a:p>
                      <a:pPr>
                        <a:lnSpc>
                          <a:spcPct val="100000"/>
                        </a:lnSpc>
                        <a:buNone/>
                      </a:pPr>
                      <a:r>
                        <a:rPr lang="en-US" sz="1400" b="1">
                          <a:latin typeface="思源黑体 传统" panose="020B0500000000000000" charset="-122"/>
                          <a:ea typeface="思源黑体 传统" panose="020B0500000000000000" charset="-122"/>
                          <a:cs typeface="隶书" charset="0"/>
                        </a:rPr>
                        <a:t>Payment Terms:</a:t>
                      </a:r>
                      <a:r>
                        <a:rPr lang="en-US" sz="1400">
                          <a:solidFill>
                            <a:srgbClr val="0C0C0C"/>
                          </a:solidFill>
                          <a:latin typeface="思源黑体 CN Light" panose="020B0300000000000000" charset="-122"/>
                          <a:ea typeface="思源黑体 CN Light" panose="020B0300000000000000" charset="-122"/>
                        </a:rPr>
                        <a:t> 50% advance payment before placing the order, 50% balance payment before shipping.</a:t>
                      </a:r>
                      <a:endParaRPr lang="en-US" sz="1400">
                        <a:solidFill>
                          <a:srgbClr val="0C0C0C"/>
                        </a:solidFill>
                        <a:latin typeface="思源黑体 CN Light" panose="020B0300000000000000" charset="-122"/>
                        <a:ea typeface="思源黑体 CN Light" panose="020B0300000000000000" charset="-122"/>
                      </a:endParaRPr>
                    </a:p>
                    <a:p>
                      <a:pPr>
                        <a:lnSpc>
                          <a:spcPct val="100000"/>
                        </a:lnSpc>
                        <a:buNone/>
                      </a:pPr>
                      <a:r>
                        <a:rPr lang="en-US" sz="1400" b="1">
                          <a:latin typeface="思源黑体 传统" panose="020B0500000000000000" charset="-122"/>
                          <a:ea typeface="思源黑体 传统" panose="020B0500000000000000" charset="-122"/>
                          <a:cs typeface="隶书" charset="0"/>
                        </a:rPr>
                        <a:t>Warranty: </a:t>
                      </a:r>
                      <a:r>
                        <a:rPr lang="en-US" sz="1400">
                          <a:solidFill>
                            <a:srgbClr val="0C0C0C"/>
                          </a:solidFill>
                          <a:latin typeface="思源黑体 CN Light" panose="020B0300000000000000" charset="-122"/>
                          <a:ea typeface="思源黑体 CN Light" panose="020B0300000000000000" charset="-122"/>
                        </a:rPr>
                        <a:t>2 years for both machine and laser source, life time technical support, not including the consumable parts.</a:t>
                      </a:r>
                      <a:endParaRPr lang="en-US" sz="1400">
                        <a:latin typeface="Arial" panose="020B0604020202020204" pitchFamily="34" charset="0"/>
                        <a:cs typeface="Arial" panose="020B0604020202020204" pitchFamily="34" charset="0"/>
                      </a:endParaRPr>
                    </a:p>
                    <a:p>
                      <a:pPr>
                        <a:lnSpc>
                          <a:spcPct val="100000"/>
                        </a:lnSpc>
                        <a:buNone/>
                      </a:pPr>
                      <a:r>
                        <a:rPr lang="en-US" sz="1400" b="1">
                          <a:latin typeface="思源黑体 传统" panose="020B0500000000000000" charset="-122"/>
                          <a:ea typeface="思源黑体 传统" panose="020B0500000000000000" charset="-122"/>
                          <a:cs typeface="隶书" charset="0"/>
                        </a:rPr>
                        <a:t>Delivery: </a:t>
                      </a:r>
                      <a:r>
                        <a:rPr lang="en-US" sz="1400">
                          <a:solidFill>
                            <a:srgbClr val="0C0C0C"/>
                          </a:solidFill>
                          <a:latin typeface="思源黑体 CN Light" panose="020B0300000000000000" charset="-122"/>
                          <a:ea typeface="思源黑体 CN Light" panose="020B0300000000000000" charset="-122"/>
                        </a:rPr>
                        <a:t> 30-35 working days after advance payment confirmed.</a:t>
                      </a:r>
                      <a:endParaRPr lang="en-US" sz="1400">
                        <a:solidFill>
                          <a:srgbClr val="0C0C0C"/>
                        </a:solidFill>
                        <a:latin typeface="思源黑体 CN Light" panose="020B0300000000000000" charset="-122"/>
                        <a:ea typeface="思源黑体 CN Light" panose="020B0300000000000000"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bl>
          </a:graphicData>
        </a:graphic>
      </p:graphicFrame>
      <p:pic>
        <p:nvPicPr>
          <p:cNvPr id="39" name="图片 38" descr="C:/Users/Administrator/AppData/Local/Temp/picturecompress_20220225172219/output_4.jpgoutput_4"/>
          <p:cNvPicPr>
            <a:picLocks noChangeAspect="1"/>
          </p:cNvPicPr>
          <p:nvPr/>
        </p:nvPicPr>
        <p:blipFill>
          <a:blip r:embed="rId2"/>
          <a:srcRect/>
          <a:stretch>
            <a:fillRect/>
          </a:stretch>
        </p:blipFill>
        <p:spPr>
          <a:xfrm rot="5400000">
            <a:off x="1161415" y="-238760"/>
            <a:ext cx="144780" cy="1388745"/>
          </a:xfrm>
          <a:prstGeom prst="rect">
            <a:avLst/>
          </a:prstGeom>
        </p:spPr>
      </p:pic>
      <p:pic>
        <p:nvPicPr>
          <p:cNvPr id="5" name="图片 4" descr="C:/Users/Administrator/AppData/Local/Temp/picturecompress_20220225172219/output_3.pngoutput_3"/>
          <p:cNvPicPr>
            <a:picLocks noChangeAspect="1"/>
          </p:cNvPicPr>
          <p:nvPr/>
        </p:nvPicPr>
        <p:blipFill>
          <a:blip r:embed="rId3"/>
          <a:stretch>
            <a:fillRect/>
          </a:stretch>
        </p:blipFill>
        <p:spPr>
          <a:xfrm>
            <a:off x="4434840" y="275590"/>
            <a:ext cx="2625090" cy="361315"/>
          </a:xfrm>
          <a:prstGeom prst="rect">
            <a:avLst/>
          </a:prstGeom>
        </p:spPr>
      </p:pic>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
          <p:cNvSpPr>
            <a:spLocks noGrp="1"/>
          </p:cNvSpPr>
          <p:nvPr/>
        </p:nvSpPr>
        <p:spPr>
          <a:xfrm>
            <a:off x="445135" y="414020"/>
            <a:ext cx="4232743" cy="509270"/>
          </a:xfrm>
          <a:prstGeom prst="rect">
            <a:avLst/>
          </a:prstGeom>
        </p:spPr>
        <p:txBody>
          <a:bodyPr vert="horz" lIns="91440" tIns="45720" rIns="91440" bIns="45720" rtlCol="0" anchor="b">
            <a:noAutofit/>
          </a:bodyPr>
          <a:lstStyle>
            <a:lvl1pPr algn="ctr" defTabSz="756285"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US" altLang="zh-CN" sz="2200" b="1" dirty="0">
                <a:solidFill>
                  <a:schemeClr val="tx1"/>
                </a:solidFill>
                <a:latin typeface="Poppins Medium" panose="02000000000000000000" charset="0"/>
                <a:ea typeface="Source Han Sans JP VF" panose="020B0200000000000000" charset="-122"/>
                <a:cs typeface="思源黑体 CN Medium" panose="020B0600000000000000" charset="-122"/>
                <a:sym typeface="+mn-ea"/>
              </a:rPr>
              <a:t>TECHNICAL PARAMETERS</a:t>
            </a:r>
            <a:endParaRPr lang="en-US" altLang="zh-CN" sz="2200" b="1" dirty="0">
              <a:solidFill>
                <a:schemeClr val="tx1"/>
              </a:solidFill>
              <a:latin typeface="Poppins Medium" panose="02000000000000000000" charset="0"/>
              <a:ea typeface="Source Han Sans JP VF" panose="020B0200000000000000" charset="-122"/>
              <a:cs typeface="思源黑体 CN Medium" panose="020B0600000000000000" charset="-122"/>
              <a:sym typeface="+mn-ea"/>
            </a:endParaRPr>
          </a:p>
        </p:txBody>
      </p:sp>
      <p:grpSp>
        <p:nvGrpSpPr>
          <p:cNvPr id="31" name="组合 30"/>
          <p:cNvGrpSpPr/>
          <p:nvPr/>
        </p:nvGrpSpPr>
        <p:grpSpPr>
          <a:xfrm>
            <a:off x="173990" y="923290"/>
            <a:ext cx="1842135" cy="328295"/>
            <a:chOff x="274" y="1454"/>
            <a:chExt cx="2901" cy="517"/>
          </a:xfrm>
        </p:grpSpPr>
        <p:sp>
          <p:nvSpPr>
            <p:cNvPr id="6" name="副标题 2"/>
            <p:cNvSpPr>
              <a:spLocks noGrp="1"/>
            </p:cNvSpPr>
            <p:nvPr/>
          </p:nvSpPr>
          <p:spPr>
            <a:xfrm>
              <a:off x="274" y="1497"/>
              <a:ext cx="2901" cy="448"/>
            </a:xfrm>
            <a:prstGeom prst="rect">
              <a:avLst/>
            </a:prstGeom>
          </p:spPr>
          <p:txBody>
            <a:bodyPr vert="horz" lIns="91440" tIns="45720" rIns="91440" bIns="45720" rtlCol="0">
              <a:sp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pPr algn="ctr"/>
              <a:r>
                <a:rPr lang="en-US" altLang="zh-CN" sz="1400" dirty="0">
                  <a:solidFill>
                    <a:srgbClr val="0A69A5"/>
                  </a:solidFill>
                  <a:latin typeface="Poppins Medium" panose="02000000000000000000" charset="0"/>
                  <a:ea typeface="Source Han Sans JP VF" panose="020B0200000000000000" charset="-122"/>
                  <a:cs typeface="微软雅黑" panose="020B0503020204020204" charset="-122"/>
                </a:rPr>
                <a:t>SF6024T</a:t>
              </a:r>
              <a:endParaRPr lang="en-US" altLang="zh-CN" sz="1400" dirty="0">
                <a:solidFill>
                  <a:srgbClr val="0A69A5"/>
                </a:solidFill>
                <a:latin typeface="Poppins Medium" panose="02000000000000000000" charset="0"/>
                <a:ea typeface="Source Han Sans JP VF" panose="020B0200000000000000" charset="-122"/>
                <a:cs typeface="微软雅黑" panose="020B0503020204020204" charset="-122"/>
              </a:endParaRPr>
            </a:p>
          </p:txBody>
        </p:sp>
        <p:sp>
          <p:nvSpPr>
            <p:cNvPr id="2" name="流程图: 终止 1"/>
            <p:cNvSpPr/>
            <p:nvPr/>
          </p:nvSpPr>
          <p:spPr>
            <a:xfrm>
              <a:off x="798" y="1454"/>
              <a:ext cx="1891" cy="517"/>
            </a:xfrm>
            <a:prstGeom prst="flowChartTerminator">
              <a:avLst/>
            </a:prstGeom>
            <a:noFill/>
            <a:ln w="25400">
              <a:solidFill>
                <a:srgbClr val="0A69A5"/>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20" name="文本框 19"/>
          <p:cNvSpPr txBox="1"/>
          <p:nvPr>
            <p:custDataLst>
              <p:tags r:id="rId1"/>
            </p:custDataLst>
          </p:nvPr>
        </p:nvSpPr>
        <p:spPr>
          <a:xfrm>
            <a:off x="368300" y="9899650"/>
            <a:ext cx="6533515" cy="638893"/>
          </a:xfrm>
          <a:prstGeom prst="rect">
            <a:avLst/>
          </a:prstGeom>
          <a:noFill/>
        </p:spPr>
        <p:txBody>
          <a:bodyPr wrap="square" rtlCol="0">
            <a:spAutoFit/>
            <a:scene3d>
              <a:camera prst="orthographicFront"/>
              <a:lightRig rig="threePt" dir="t"/>
            </a:scene3d>
          </a:bodyPr>
          <a:lstStyle/>
          <a:p>
            <a:pPr>
              <a:lnSpc>
                <a:spcPct val="130000"/>
              </a:lnSpc>
            </a:pPr>
            <a:r>
              <a:rPr lang="en-US" altLang="zh-CN" sz="700" kern="500" dirty="0">
                <a:solidFill>
                  <a:schemeClr val="bg1">
                    <a:lumMod val="50000"/>
                  </a:schemeClr>
                </a:solidFill>
                <a:latin typeface="Source Han Sans TC" panose="020B0500000000000000" charset="-120"/>
                <a:ea typeface="Source Han Sans TC" panose="020B0500000000000000" charset="-120"/>
                <a:cs typeface="思源黑体 CN Light" panose="020B0300000000000000" charset="-122"/>
              </a:rPr>
              <a:t>Note: 1. The achievable accuracy of the workpiece depends to some extent on factors such as workpiece type, surface, tube specifications and straightness.</a:t>
            </a:r>
            <a:endParaRPr lang="en-US" altLang="zh-CN" sz="700" kern="500" dirty="0">
              <a:solidFill>
                <a:schemeClr val="bg1">
                  <a:lumMod val="50000"/>
                </a:schemeClr>
              </a:solidFill>
              <a:latin typeface="Source Han Sans TC" panose="020B0500000000000000" charset="-120"/>
              <a:ea typeface="Source Han Sans TC" panose="020B0500000000000000" charset="-120"/>
              <a:cs typeface="思源黑体 CN Light" panose="020B0300000000000000" charset="-122"/>
            </a:endParaRPr>
          </a:p>
          <a:p>
            <a:pPr>
              <a:lnSpc>
                <a:spcPct val="130000"/>
              </a:lnSpc>
            </a:pPr>
            <a:r>
              <a:rPr lang="en-US" altLang="zh-CN" sz="700" kern="500" dirty="0">
                <a:solidFill>
                  <a:schemeClr val="bg1">
                    <a:lumMod val="50000"/>
                  </a:schemeClr>
                </a:solidFill>
                <a:latin typeface="Source Han Sans TC" panose="020B0500000000000000" charset="-120"/>
                <a:ea typeface="Source Han Sans TC" panose="020B0500000000000000" charset="-120"/>
                <a:cs typeface="思源黑体 CN Light" panose="020B0300000000000000" charset="-122"/>
              </a:rPr>
              <a:t>          2. The above technical parameters are subject to change without notice, and the final technical parameters are subject to the order agreement. </a:t>
            </a:r>
            <a:endParaRPr lang="en-US" altLang="zh-CN" sz="700" kern="500" dirty="0">
              <a:solidFill>
                <a:schemeClr val="bg1">
                  <a:lumMod val="50000"/>
                </a:schemeClr>
              </a:solidFill>
              <a:latin typeface="Source Han Sans TC" panose="020B0500000000000000" charset="-120"/>
              <a:ea typeface="Source Han Sans TC" panose="020B0500000000000000" charset="-120"/>
              <a:cs typeface="思源黑体 CN Light" panose="020B0300000000000000" charset="-122"/>
            </a:endParaRPr>
          </a:p>
          <a:p>
            <a:pPr>
              <a:lnSpc>
                <a:spcPct val="130000"/>
              </a:lnSpc>
            </a:pPr>
            <a:endParaRPr lang="zh-CN" altLang="en-US" sz="700" kern="500" dirty="0">
              <a:solidFill>
                <a:schemeClr val="bg1">
                  <a:lumMod val="50000"/>
                </a:schemeClr>
              </a:solidFill>
              <a:latin typeface="Source Han Sans TC" panose="020B0500000000000000" charset="-120"/>
              <a:ea typeface="Source Han Sans TC" panose="020B0500000000000000" charset="-120"/>
              <a:cs typeface="思源黑体 CN Light" panose="020B0300000000000000" charset="-122"/>
            </a:endParaRPr>
          </a:p>
        </p:txBody>
      </p:sp>
      <p:sp>
        <p:nvSpPr>
          <p:cNvPr id="33" name="副标题 2"/>
          <p:cNvSpPr>
            <a:spLocks noGrp="1"/>
          </p:cNvSpPr>
          <p:nvPr/>
        </p:nvSpPr>
        <p:spPr>
          <a:xfrm>
            <a:off x="6761480" y="101523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02</a:t>
            </a:r>
            <a:endParaRPr lang="en-US" altLang="zh-CN" sz="1000" dirty="0">
              <a:solidFill>
                <a:srgbClr val="0A69A5"/>
              </a:solidFill>
              <a:latin typeface="微软雅黑" panose="020B0503020204020204" charset="-122"/>
              <a:cs typeface="微软雅黑" panose="020B0503020204020204" charset="-122"/>
            </a:endParaRPr>
          </a:p>
        </p:txBody>
      </p:sp>
      <p:graphicFrame>
        <p:nvGraphicFramePr>
          <p:cNvPr id="5" name="表格 4"/>
          <p:cNvGraphicFramePr/>
          <p:nvPr>
            <p:custDataLst>
              <p:tags r:id="rId2"/>
            </p:custDataLst>
          </p:nvPr>
        </p:nvGraphicFramePr>
        <p:xfrm>
          <a:off x="440055" y="2635384"/>
          <a:ext cx="6591300" cy="7060565"/>
        </p:xfrm>
        <a:graphic>
          <a:graphicData uri="http://schemas.openxmlformats.org/drawingml/2006/table">
            <a:tbl>
              <a:tblPr firstRow="1" bandRow="1">
                <a:tableStyleId>{5C22544A-7EE6-4342-B048-85BDC9FD1C3A}</a:tableStyleId>
              </a:tblPr>
              <a:tblGrid>
                <a:gridCol w="739140"/>
                <a:gridCol w="1958340"/>
                <a:gridCol w="1957705"/>
                <a:gridCol w="1936115"/>
              </a:tblGrid>
              <a:tr h="516890">
                <a:tc>
                  <a:txBody>
                    <a:bodyPr/>
                    <a:lstStyle/>
                    <a:p>
                      <a:pPr marL="0" algn="ctr" defTabSz="756285" rtl="0" eaLnBrk="1" latinLnBrk="0" hangingPunct="1">
                        <a:lnSpc>
                          <a:spcPct val="200000"/>
                        </a:lnSpc>
                        <a:buClrTx/>
                        <a:buSzTx/>
                        <a:buFontTx/>
                        <a:buNone/>
                      </a:pPr>
                      <a:r>
                        <a:rPr lang="en-US" altLang="zh-CN" sz="1400" b="1" kern="1200" dirty="0">
                          <a:solidFill>
                            <a:schemeClr val="lt1"/>
                          </a:solidFill>
                          <a:latin typeface="Poppins Medium" panose="02000000000000000000" charset="0"/>
                          <a:ea typeface="Source Han Sans JP VF" panose="020B0200000000000000" charset="-122"/>
                          <a:cs typeface="+mn-cs"/>
                        </a:rPr>
                        <a:t>No.</a:t>
                      </a:r>
                      <a:endParaRPr lang="en-US" altLang="zh-CN" sz="1400" b="1" kern="1200" dirty="0">
                        <a:solidFill>
                          <a:schemeClr val="lt1"/>
                        </a:solidFill>
                        <a:latin typeface="Poppins Medium" panose="02000000000000000000" charset="0"/>
                        <a:ea typeface="Source Han Sans JP VF" panose="020B0200000000000000" charset="-122"/>
                        <a:cs typeface="+mn-cs"/>
                      </a:endParaRPr>
                    </a:p>
                  </a:txBody>
                  <a:tcPr anchor="ctr">
                    <a:lnL>
                      <a:noFill/>
                    </a:lnL>
                    <a:lnR w="6350">
                      <a:solidFill>
                        <a:schemeClr val="bg1"/>
                      </a:solidFill>
                      <a:prstDash val="solid"/>
                    </a:lnR>
                    <a:lnT>
                      <a:noFill/>
                    </a:lnT>
                    <a:lnB w="38100">
                      <a:solidFill>
                        <a:schemeClr val="bg1"/>
                      </a:solidFill>
                      <a:prstDash val="solid"/>
                    </a:lnB>
                    <a:lnTlToBr>
                      <a:noFill/>
                    </a:lnTlToBr>
                    <a:lnBlToTr>
                      <a:noFill/>
                    </a:lnBlToTr>
                    <a:solidFill>
                      <a:srgbClr val="7F8AA5"/>
                    </a:solidFill>
                  </a:tcPr>
                </a:tc>
                <a:tc>
                  <a:txBody>
                    <a:bodyPr/>
                    <a:lstStyle/>
                    <a:p>
                      <a:pPr algn="ctr">
                        <a:lnSpc>
                          <a:spcPct val="200000"/>
                        </a:lnSpc>
                        <a:buClrTx/>
                        <a:buSzTx/>
                        <a:buFontTx/>
                        <a:buNone/>
                      </a:pPr>
                      <a:r>
                        <a:rPr lang="en-US" altLang="zh-CN" sz="1400" dirty="0">
                          <a:latin typeface="Poppins Medium" panose="02000000000000000000" charset="0"/>
                          <a:ea typeface="Source Han Sans JP VF" panose="020B0200000000000000" charset="-122"/>
                        </a:rPr>
                        <a:t>Item</a:t>
                      </a:r>
                      <a:endParaRPr lang="en-US" altLang="zh-CN" sz="1400" dirty="0">
                        <a:latin typeface="Poppins Medium" panose="02000000000000000000" charset="0"/>
                        <a:ea typeface="Source Han Sans JP VF" panose="020B0200000000000000" charset="-122"/>
                      </a:endParaRPr>
                    </a:p>
                  </a:txBody>
                  <a:tcPr>
                    <a:lnL w="6350">
                      <a:solidFill>
                        <a:schemeClr val="bg1"/>
                      </a:solidFill>
                      <a:prstDash val="solid"/>
                    </a:lnL>
                    <a:lnR w="6350">
                      <a:solidFill>
                        <a:schemeClr val="bg1"/>
                      </a:solidFill>
                      <a:prstDash val="solid"/>
                    </a:lnR>
                    <a:lnT>
                      <a:noFill/>
                    </a:lnT>
                    <a:lnB w="38100" cap="flat" cmpd="sng" algn="ctr">
                      <a:solidFill>
                        <a:schemeClr val="bg1"/>
                      </a:solidFill>
                      <a:prstDash val="solid"/>
                      <a:round/>
                      <a:headEnd type="none" w="med" len="med"/>
                      <a:tailEnd type="none" w="med" len="med"/>
                    </a:lnB>
                    <a:lnTlToBr>
                      <a:noFill/>
                    </a:lnTlToBr>
                    <a:lnBlToTr>
                      <a:noFill/>
                    </a:lnBlToTr>
                    <a:solidFill>
                      <a:srgbClr val="7F8AA5"/>
                    </a:solidFill>
                  </a:tcPr>
                </a:tc>
                <a:tc>
                  <a:txBody>
                    <a:bodyPr/>
                    <a:lstStyle/>
                    <a:p>
                      <a:pPr algn="ctr">
                        <a:lnSpc>
                          <a:spcPct val="200000"/>
                        </a:lnSpc>
                        <a:buClrTx/>
                        <a:buSzTx/>
                        <a:buFontTx/>
                        <a:buNone/>
                      </a:pPr>
                      <a:r>
                        <a:rPr lang="en-US" altLang="zh-CN" sz="1400" dirty="0">
                          <a:latin typeface="Poppins Medium" panose="02000000000000000000" charset="0"/>
                          <a:ea typeface="Source Han Sans JP VF" panose="020B0200000000000000" charset="-122"/>
                          <a:cs typeface="思源黑体 CN Heavy" panose="020B0A00000000000000" charset="-122"/>
                        </a:rPr>
                        <a:t>Parameter</a:t>
                      </a:r>
                      <a:endParaRPr lang="en-US" altLang="zh-CN" sz="1400" dirty="0">
                        <a:latin typeface="Poppins Medium" panose="02000000000000000000" charset="0"/>
                        <a:ea typeface="Source Han Sans JP VF" panose="020B0200000000000000" charset="-122"/>
                        <a:cs typeface="思源黑体 CN Heavy" panose="020B0A00000000000000" charset="-122"/>
                      </a:endParaRPr>
                    </a:p>
                  </a:txBody>
                  <a:tcPr>
                    <a:lnL w="6350">
                      <a:solidFill>
                        <a:schemeClr val="bg1"/>
                      </a:solidFill>
                      <a:prstDash val="solid"/>
                    </a:lnL>
                    <a:lnR w="6350">
                      <a:solidFill>
                        <a:schemeClr val="bg1"/>
                      </a:solidFill>
                      <a:prstDash val="solid"/>
                    </a:lnR>
                    <a:lnT>
                      <a:noFill/>
                    </a:lnT>
                    <a:lnB w="38100" cap="flat" cmpd="sng" algn="ctr">
                      <a:solidFill>
                        <a:schemeClr val="bg1"/>
                      </a:solidFill>
                      <a:prstDash val="solid"/>
                      <a:round/>
                      <a:headEnd type="none" w="med" len="med"/>
                      <a:tailEnd type="none" w="med" len="med"/>
                    </a:lnB>
                    <a:lnTlToBr>
                      <a:noFill/>
                    </a:lnTlToBr>
                    <a:lnBlToTr>
                      <a:noFill/>
                    </a:lnBlToTr>
                    <a:solidFill>
                      <a:srgbClr val="7F8AA5"/>
                    </a:solidFill>
                  </a:tcPr>
                </a:tc>
                <a:tc>
                  <a:txBody>
                    <a:bodyPr/>
                    <a:lstStyle/>
                    <a:p>
                      <a:pPr algn="ctr">
                        <a:lnSpc>
                          <a:spcPct val="200000"/>
                        </a:lnSpc>
                        <a:buClrTx/>
                        <a:buSzTx/>
                        <a:buFontTx/>
                        <a:buNone/>
                      </a:pPr>
                      <a:r>
                        <a:rPr lang="en-US" altLang="zh-CN" sz="1400" dirty="0">
                          <a:solidFill>
                            <a:schemeClr val="bg1"/>
                          </a:solidFill>
                          <a:latin typeface="Poppins Medium" panose="02000000000000000000" charset="0"/>
                          <a:ea typeface="Source Han Sans JP VF" panose="020B0200000000000000" charset="-122"/>
                          <a:cs typeface="思源黑体 CN Heavy" panose="020B0A00000000000000" charset="-122"/>
                        </a:rPr>
                        <a:t>Note</a:t>
                      </a:r>
                      <a:endParaRPr lang="en-US" altLang="zh-CN" sz="1400" dirty="0">
                        <a:solidFill>
                          <a:schemeClr val="bg1"/>
                        </a:solidFill>
                        <a:latin typeface="Poppins Medium" panose="02000000000000000000" charset="0"/>
                        <a:ea typeface="Source Han Sans JP VF" panose="020B0200000000000000" charset="-122"/>
                        <a:cs typeface="思源黑体 CN Heavy" panose="020B0A00000000000000" charset="-122"/>
                      </a:endParaRPr>
                    </a:p>
                  </a:txBody>
                  <a:tcPr>
                    <a:lnL w="6350">
                      <a:solidFill>
                        <a:schemeClr val="bg1"/>
                      </a:solidFill>
                      <a:prstDash val="solid"/>
                    </a:lnL>
                    <a:lnR>
                      <a:noFill/>
                    </a:lnR>
                    <a:lnT>
                      <a:noFill/>
                    </a:lnT>
                    <a:lnB w="38100">
                      <a:solidFill>
                        <a:schemeClr val="bg1"/>
                      </a:solidFill>
                      <a:prstDash val="solid"/>
                    </a:lnB>
                    <a:lnTlToBr>
                      <a:noFill/>
                    </a:lnTlToBr>
                    <a:lnBlToTr>
                      <a:noFill/>
                    </a:lnBlToTr>
                    <a:solidFill>
                      <a:srgbClr val="7F8AA5"/>
                    </a:solidFill>
                  </a:tcPr>
                </a:tc>
              </a:tr>
              <a:tr h="436245">
                <a:tc>
                  <a:txBody>
                    <a:bodyPr/>
                    <a:lstStyle/>
                    <a:p>
                      <a:pPr algn="ctr">
                        <a:buNone/>
                      </a:pPr>
                      <a:r>
                        <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rPr>
                        <a:t>1</a:t>
                      </a:r>
                      <a:endPar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a:solidFill>
                        <a:schemeClr val="bg1"/>
                      </a:solidFill>
                      <a:prstDash val="solid"/>
                    </a:lnB>
                    <a:lnTlToBr>
                      <a:noFill/>
                    </a:lnTlToBr>
                    <a:lnBlToTr>
                      <a:noFill/>
                    </a:lnBlToTr>
                    <a:solidFill>
                      <a:srgbClr val="E2E2E2"/>
                    </a:solidFill>
                  </a:tcPr>
                </a:tc>
                <a:tc>
                  <a:txBody>
                    <a:bodyPr/>
                    <a:lstStyle/>
                    <a:p>
                      <a:pPr marL="0" indent="0" algn="ctr" defTabSz="756285" rtl="0" eaLnBrk="1" latinLnBrk="0" hangingPunct="1">
                        <a:buNone/>
                      </a:pPr>
                      <a:r>
                        <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rPr>
                        <a:t>Tube length range</a:t>
                      </a:r>
                      <a:endPar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a:solidFill>
                        <a:schemeClr val="bg1"/>
                      </a:solidFill>
                      <a:prstDash val="solid"/>
                    </a:lnB>
                    <a:lnTlToBr>
                      <a:noFill/>
                    </a:lnTlToBr>
                    <a:lnBlToTr>
                      <a:noFill/>
                    </a:lnBlToTr>
                    <a:solidFill>
                      <a:srgbClr val="E2E2E2"/>
                    </a:solidFill>
                  </a:tcPr>
                </a:tc>
                <a:tc>
                  <a:txBody>
                    <a:bodyPr/>
                    <a:lstStyle/>
                    <a:p>
                      <a:pPr marL="0" indent="0" algn="ctr" defTabSz="756285" rtl="0" eaLnBrk="1" latinLnBrk="0" hangingPunct="1">
                        <a:buNone/>
                      </a:pP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rPr>
                        <a:t>2000~6000mm</a:t>
                      </a:r>
                      <a:endPar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w="6350">
                      <a:solidFill>
                        <a:schemeClr val="bg1"/>
                      </a:solidFill>
                      <a:prstDash val="solid"/>
                    </a:lnR>
                    <a:lnT w="38100" cap="flat" cmpd="sng" algn="ctr">
                      <a:solidFill>
                        <a:schemeClr val="bg1"/>
                      </a:solidFill>
                      <a:prstDash val="solid"/>
                      <a:round/>
                      <a:headEnd type="none" w="med" len="med"/>
                      <a:tailEnd type="none" w="med" len="med"/>
                    </a:lnT>
                    <a:lnB w="38100">
                      <a:solidFill>
                        <a:schemeClr val="bg1"/>
                      </a:solidFill>
                      <a:prstDash val="solid"/>
                    </a:lnB>
                    <a:lnTlToBr>
                      <a:noFill/>
                    </a:lnTlToBr>
                    <a:lnBlToTr>
                      <a:noFill/>
                    </a:lnBlToTr>
                    <a:solidFill>
                      <a:srgbClr val="E2E2E2"/>
                    </a:solidFill>
                  </a:tcPr>
                </a:tc>
                <a:tc>
                  <a:txBody>
                    <a:bodyPr/>
                    <a:lstStyle/>
                    <a:p>
                      <a:pPr indent="0" algn="ctr">
                        <a:buNone/>
                      </a:pP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a:noFill/>
                    </a:lnR>
                    <a:lnT w="38100" cap="flat" cmpd="sng" algn="ctr">
                      <a:solidFill>
                        <a:schemeClr val="bg1"/>
                      </a:solidFill>
                      <a:prstDash val="solid"/>
                      <a:round/>
                      <a:headEnd type="none" w="med" len="med"/>
                      <a:tailEnd type="none" w="med" len="med"/>
                    </a:lnT>
                    <a:lnB w="38100">
                      <a:solidFill>
                        <a:schemeClr val="bg1"/>
                      </a:solidFill>
                      <a:prstDash val="solid"/>
                    </a:lnB>
                    <a:lnTlToBr>
                      <a:noFill/>
                    </a:lnTlToBr>
                    <a:lnBlToTr>
                      <a:noFill/>
                    </a:lnBlToTr>
                    <a:solidFill>
                      <a:srgbClr val="E2E2E2"/>
                    </a:solidFill>
                  </a:tcPr>
                </a:tc>
              </a:tr>
              <a:tr h="436245">
                <a:tc>
                  <a:txBody>
                    <a:bodyPr/>
                    <a:lstStyle/>
                    <a:p>
                      <a:pPr algn="ctr">
                        <a:buNone/>
                      </a:pPr>
                      <a:r>
                        <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rPr>
                        <a:t>2</a:t>
                      </a:r>
                      <a:endPar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cap="flat" cmpd="sng" algn="ctr">
                      <a:solidFill>
                        <a:schemeClr val="bg1"/>
                      </a:solidFill>
                      <a:prstDash val="solid"/>
                      <a:round/>
                      <a:headEnd type="none" w="med" len="med"/>
                      <a:tailEnd type="none" w="med" len="me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marL="0" indent="0" algn="ctr" defTabSz="756285" rtl="0" eaLnBrk="1" latinLnBrk="0" hangingPunct="1">
                        <a:buNone/>
                      </a:pPr>
                      <a:r>
                        <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rPr>
                        <a:t>Tube diameter range</a:t>
                      </a:r>
                      <a:endPar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cap="flat" cmpd="sng" algn="ctr">
                      <a:solidFill>
                        <a:schemeClr val="bg1"/>
                      </a:solidFill>
                      <a:prstDash val="solid"/>
                      <a:round/>
                      <a:headEnd type="none" w="med" len="med"/>
                      <a:tailEnd type="none" w="med" len="me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marL="0" indent="0" algn="ctr" defTabSz="756285" rtl="0" eaLnBrk="1" latinLnBrk="0" hangingPunct="1">
                        <a:buClrTx/>
                        <a:buSzTx/>
                        <a:buFontTx/>
                        <a:buNone/>
                      </a:pP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rPr>
                        <a:t>Φ10~Φ230mm</a:t>
                      </a:r>
                      <a:endPar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marL="0" marR="0" lvl="0" indent="0" algn="ctr" defTabSz="756285" rtl="0" eaLnBrk="1" fontAlgn="auto" latinLnBrk="0" hangingPunct="1">
                        <a:lnSpc>
                          <a:spcPct val="100000"/>
                        </a:lnSpc>
                        <a:spcBef>
                          <a:spcPts val="0"/>
                        </a:spcBef>
                        <a:spcAft>
                          <a:spcPts val="0"/>
                        </a:spcAft>
                        <a:buClrTx/>
                        <a:buSzTx/>
                        <a:buFontTx/>
                        <a:buNone/>
                      </a:pPr>
                      <a:r>
                        <a:rPr kumimoji="0" lang="en-US" altLang="zh-CN" sz="1200" b="0" i="0" u="none" strike="noStrike" kern="1200" cap="none" spc="0" normalizeH="0" baseline="0" noProof="0" dirty="0">
                          <a:ln>
                            <a:noFill/>
                          </a:ln>
                          <a:solidFill>
                            <a:schemeClr val="tx1"/>
                          </a:solidFill>
                          <a:effectLst/>
                          <a:uLnTx/>
                          <a:uFillTx/>
                          <a:latin typeface="Poppins Medium" panose="02000000000000000000" charset="0"/>
                          <a:ea typeface="Source Han Sans JP VF" panose="020B0200000000000000" charset="-122"/>
                          <a:cs typeface="Poppins Medium" panose="02000000000000000000" charset="0"/>
                        </a:rPr>
                        <a:t>National standard tube</a:t>
                      </a:r>
                      <a:endParaRPr kumimoji="0" lang="en-US" altLang="zh-CN" sz="1200" b="0" i="0" u="none" strike="noStrike" kern="1200" cap="none" spc="0" normalizeH="0" baseline="0" noProof="0" dirty="0">
                        <a:ln>
                          <a:noFill/>
                        </a:ln>
                        <a:solidFill>
                          <a:schemeClr val="tx1"/>
                        </a:solidFill>
                        <a:effectLst/>
                        <a:uLnTx/>
                        <a:uFillTx/>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a:noFill/>
                    </a:lnR>
                    <a:lnT w="38100">
                      <a:solidFill>
                        <a:schemeClr val="bg1"/>
                      </a:solidFill>
                      <a:prstDash val="solid"/>
                    </a:lnT>
                    <a:lnB w="38100">
                      <a:solidFill>
                        <a:schemeClr val="bg1"/>
                      </a:solidFill>
                      <a:prstDash val="solid"/>
                    </a:lnB>
                    <a:lnTlToBr>
                      <a:noFill/>
                    </a:lnTlToBr>
                    <a:lnBlToTr>
                      <a:noFill/>
                    </a:lnBlToTr>
                    <a:solidFill>
                      <a:srgbClr val="C5C5C5"/>
                    </a:solidFill>
                  </a:tcPr>
                </a:tc>
              </a:tr>
              <a:tr h="436245">
                <a:tc>
                  <a:txBody>
                    <a:bodyPr/>
                    <a:lstStyle/>
                    <a:p>
                      <a:pPr algn="ctr">
                        <a:buNone/>
                      </a:pPr>
                      <a:r>
                        <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rPr>
                        <a:t>3</a:t>
                      </a:r>
                      <a:endPar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cap="flat" cmpd="sng" algn="ctr">
                      <a:solidFill>
                        <a:schemeClr val="bg1"/>
                      </a:solidFill>
                      <a:prstDash val="solid"/>
                      <a:round/>
                      <a:headEnd type="none" w="med" len="med"/>
                      <a:tailEnd type="none" w="med" len="med"/>
                    </a:lnR>
                    <a:lnT w="38100">
                      <a:solidFill>
                        <a:schemeClr val="bg1"/>
                      </a:solidFill>
                      <a:prstDash val="solid"/>
                    </a:lnT>
                    <a:lnB w="38100">
                      <a:solidFill>
                        <a:schemeClr val="bg1"/>
                      </a:solidFill>
                      <a:prstDash val="solid"/>
                    </a:lnB>
                    <a:lnTlToBr>
                      <a:noFill/>
                    </a:lnTlToBr>
                    <a:lnBlToTr>
                      <a:noFill/>
                    </a:lnBlToTr>
                    <a:solidFill>
                      <a:srgbClr val="E2E2E2"/>
                    </a:solidFill>
                  </a:tcPr>
                </a:tc>
                <a:tc>
                  <a:txBody>
                    <a:bodyPr/>
                    <a:lstStyle/>
                    <a:p>
                      <a:pPr marL="0" indent="0" algn="ctr" defTabSz="756285" rtl="0" eaLnBrk="1" latinLnBrk="0" hangingPunct="1">
                        <a:buNone/>
                      </a:pPr>
                      <a:r>
                        <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rPr>
                        <a:t>Side length of square tube</a:t>
                      </a:r>
                      <a:endPar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cap="flat" cmpd="sng" algn="ctr">
                      <a:solidFill>
                        <a:schemeClr val="bg1"/>
                      </a:solidFill>
                      <a:prstDash val="solid"/>
                      <a:round/>
                      <a:headEnd type="none" w="med" len="med"/>
                      <a:tailEnd type="none" w="med" len="med"/>
                    </a:lnR>
                    <a:lnT w="38100">
                      <a:solidFill>
                        <a:schemeClr val="bg1"/>
                      </a:solidFill>
                      <a:prstDash val="solid"/>
                    </a:lnT>
                    <a:lnB w="38100">
                      <a:solidFill>
                        <a:schemeClr val="bg1"/>
                      </a:solidFill>
                      <a:prstDash val="solid"/>
                    </a:lnB>
                    <a:lnTlToBr>
                      <a:noFill/>
                    </a:lnTlToBr>
                    <a:lnBlToTr>
                      <a:noFill/>
                    </a:lnBlToTr>
                    <a:solidFill>
                      <a:srgbClr val="E2E2E2"/>
                    </a:solidFill>
                  </a:tcPr>
                </a:tc>
                <a:tc>
                  <a:txBody>
                    <a:bodyPr/>
                    <a:lstStyle/>
                    <a:p>
                      <a:pPr marL="0" indent="0" algn="ctr" defTabSz="756285" rtl="0" eaLnBrk="1" latinLnBrk="0" hangingPunct="1">
                        <a:buClrTx/>
                        <a:buSzTx/>
                        <a:buFontTx/>
                        <a:buNone/>
                      </a:pP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sym typeface="+mn-ea"/>
                        </a:rPr>
                        <a:t>□10</a:t>
                      </a: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rPr>
                        <a:t>~</a:t>
                      </a: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sym typeface="+mn-ea"/>
                        </a:rPr>
                        <a:t>□230</a:t>
                      </a: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rPr>
                        <a:t>mm</a:t>
                      </a:r>
                      <a:endPar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E2E2E2"/>
                    </a:solidFill>
                  </a:tcPr>
                </a:tc>
                <a:tc>
                  <a:txBody>
                    <a:bodyPr/>
                    <a:lstStyle/>
                    <a:p>
                      <a:pPr marL="0" marR="0" lvl="0" indent="0" algn="ctr" defTabSz="756285" rtl="0" eaLnBrk="1" fontAlgn="auto" latinLnBrk="0" hangingPunct="1">
                        <a:lnSpc>
                          <a:spcPct val="100000"/>
                        </a:lnSpc>
                        <a:spcBef>
                          <a:spcPts val="0"/>
                        </a:spcBef>
                        <a:spcAft>
                          <a:spcPts val="0"/>
                        </a:spcAft>
                        <a:buClrTx/>
                        <a:buSzTx/>
                        <a:buFontTx/>
                        <a:buNone/>
                      </a:pPr>
                      <a:r>
                        <a:rPr kumimoji="0" lang="en-US" altLang="zh-CN" sz="1200" b="0" i="0" u="none" strike="noStrike" kern="1200" cap="none" spc="0" normalizeH="0" baseline="0" noProof="0" dirty="0">
                          <a:ln>
                            <a:noFill/>
                          </a:ln>
                          <a:solidFill>
                            <a:schemeClr val="tx1"/>
                          </a:solidFill>
                          <a:effectLst/>
                          <a:uLnTx/>
                          <a:uFillTx/>
                          <a:latin typeface="Poppins Medium" panose="02000000000000000000" charset="0"/>
                          <a:ea typeface="Source Han Sans JP VF" panose="020B0200000000000000" charset="-122"/>
                          <a:cs typeface="Poppins Medium" panose="02000000000000000000" charset="0"/>
                        </a:rPr>
                        <a:t>National standard tube</a:t>
                      </a:r>
                      <a:endParaRPr kumimoji="0" lang="en-US" altLang="zh-CN" sz="1200" b="0" i="0" u="none" strike="noStrike" kern="1200" cap="none" spc="0" normalizeH="0" baseline="0" noProof="0" dirty="0">
                        <a:ln>
                          <a:noFill/>
                        </a:ln>
                        <a:solidFill>
                          <a:schemeClr val="tx1"/>
                        </a:solidFill>
                        <a:effectLst/>
                        <a:uLnTx/>
                        <a:uFillTx/>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a:noFill/>
                    </a:lnR>
                    <a:lnT w="38100">
                      <a:solidFill>
                        <a:schemeClr val="bg1"/>
                      </a:solidFill>
                      <a:prstDash val="solid"/>
                    </a:lnT>
                    <a:lnB w="38100">
                      <a:solidFill>
                        <a:schemeClr val="bg1"/>
                      </a:solidFill>
                      <a:prstDash val="solid"/>
                    </a:lnB>
                    <a:lnTlToBr>
                      <a:noFill/>
                    </a:lnTlToBr>
                    <a:lnBlToTr>
                      <a:noFill/>
                    </a:lnBlToTr>
                    <a:solidFill>
                      <a:srgbClr val="E2E2E2"/>
                    </a:solidFill>
                  </a:tcPr>
                </a:tc>
              </a:tr>
              <a:tr h="436245">
                <a:tc>
                  <a:txBody>
                    <a:bodyPr/>
                    <a:lstStyle/>
                    <a:p>
                      <a:pPr algn="ctr">
                        <a:buNone/>
                      </a:pPr>
                      <a:r>
                        <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rPr>
                        <a:t>4</a:t>
                      </a:r>
                      <a:endPar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cap="flat" cmpd="sng" algn="ctr">
                      <a:solidFill>
                        <a:schemeClr val="bg1"/>
                      </a:solidFill>
                      <a:prstDash val="solid"/>
                      <a:round/>
                      <a:headEnd type="none" w="med" len="med"/>
                      <a:tailEnd type="none" w="med" len="me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marL="0" indent="0" algn="ctr" defTabSz="756285" rtl="0" eaLnBrk="1" latinLnBrk="0" hangingPunct="1">
                        <a:buNone/>
                      </a:pP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rPr>
                        <a:t>X/Y-axis positioning accuracy</a:t>
                      </a:r>
                      <a:endPar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cap="flat" cmpd="sng" algn="ctr">
                      <a:solidFill>
                        <a:schemeClr val="bg1"/>
                      </a:solidFill>
                      <a:prstDash val="solid"/>
                      <a:round/>
                      <a:headEnd type="none" w="med" len="med"/>
                      <a:tailEnd type="none" w="med" len="me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marL="0" indent="0" algn="ctr" defTabSz="756285" rtl="0" eaLnBrk="1" latinLnBrk="0" hangingPunct="1">
                        <a:buClrTx/>
                        <a:buSzTx/>
                        <a:buFontTx/>
                        <a:buNone/>
                      </a:pP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rPr>
                        <a:t>±0.05mm</a:t>
                      </a:r>
                      <a:endPar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algn="ctr">
                        <a:buClrTx/>
                        <a:buSzTx/>
                        <a:buFontTx/>
                        <a:buNone/>
                      </a:pP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a:noFill/>
                    </a:lnR>
                    <a:lnT w="38100">
                      <a:solidFill>
                        <a:schemeClr val="bg1"/>
                      </a:solidFill>
                      <a:prstDash val="solid"/>
                    </a:lnT>
                    <a:lnB w="38100">
                      <a:solidFill>
                        <a:schemeClr val="bg1"/>
                      </a:solidFill>
                      <a:prstDash val="solid"/>
                    </a:lnB>
                    <a:lnTlToBr>
                      <a:noFill/>
                    </a:lnTlToBr>
                    <a:lnBlToTr>
                      <a:noFill/>
                    </a:lnBlToTr>
                    <a:solidFill>
                      <a:srgbClr val="C5C5C5"/>
                    </a:solidFill>
                  </a:tcPr>
                </a:tc>
              </a:tr>
              <a:tr h="436245">
                <a:tc>
                  <a:txBody>
                    <a:bodyPr/>
                    <a:lstStyle/>
                    <a:p>
                      <a:pPr algn="ctr">
                        <a:buNone/>
                      </a:pPr>
                      <a:r>
                        <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rPr>
                        <a:t>5</a:t>
                      </a:r>
                      <a:endPar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cap="flat" cmpd="sng" algn="ctr">
                      <a:solidFill>
                        <a:schemeClr val="bg1"/>
                      </a:solidFill>
                      <a:prstDash val="solid"/>
                      <a:round/>
                      <a:headEnd type="none" w="med" len="med"/>
                      <a:tailEnd type="none" w="med" len="med"/>
                    </a:lnR>
                    <a:lnT w="38100">
                      <a:solidFill>
                        <a:schemeClr val="bg1"/>
                      </a:solidFill>
                      <a:prstDash val="solid"/>
                    </a:lnT>
                    <a:lnB w="38100">
                      <a:solidFill>
                        <a:schemeClr val="bg1"/>
                      </a:solidFill>
                      <a:prstDash val="solid"/>
                    </a:lnB>
                    <a:lnTlToBr>
                      <a:noFill/>
                    </a:lnTlToBr>
                    <a:lnBlToTr>
                      <a:noFill/>
                    </a:lnBlToTr>
                    <a:solidFill>
                      <a:srgbClr val="E2E2E2"/>
                    </a:solidFill>
                  </a:tcPr>
                </a:tc>
                <a:tc>
                  <a:txBody>
                    <a:bodyPr/>
                    <a:lstStyle/>
                    <a:p>
                      <a:pPr marL="0" marR="0" lvl="0" indent="0" algn="ctr" defTabSz="756285" rtl="0" eaLnBrk="1" fontAlgn="auto" latinLnBrk="0" hangingPunct="1">
                        <a:lnSpc>
                          <a:spcPct val="100000"/>
                        </a:lnSpc>
                        <a:spcBef>
                          <a:spcPts val="0"/>
                        </a:spcBef>
                        <a:spcAft>
                          <a:spcPts val="0"/>
                        </a:spcAft>
                        <a:buClrTx/>
                        <a:buSzTx/>
                        <a:buFontTx/>
                        <a:buNone/>
                      </a:pP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rPr>
                        <a:t>X/Y-axis repeated positioning accuracy</a:t>
                      </a:r>
                      <a:endPar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cap="flat" cmpd="sng" algn="ctr">
                      <a:solidFill>
                        <a:schemeClr val="bg1"/>
                      </a:solidFill>
                      <a:prstDash val="solid"/>
                      <a:round/>
                      <a:headEnd type="none" w="med" len="med"/>
                      <a:tailEnd type="none" w="med" len="med"/>
                    </a:lnR>
                    <a:lnT w="38100">
                      <a:solidFill>
                        <a:schemeClr val="bg1"/>
                      </a:solidFill>
                      <a:prstDash val="solid"/>
                    </a:lnT>
                    <a:lnB w="38100">
                      <a:solidFill>
                        <a:schemeClr val="bg1"/>
                      </a:solidFill>
                      <a:prstDash val="solid"/>
                    </a:lnB>
                    <a:lnTlToBr>
                      <a:noFill/>
                    </a:lnTlToBr>
                    <a:lnBlToTr>
                      <a:noFill/>
                    </a:lnBlToTr>
                    <a:solidFill>
                      <a:srgbClr val="E2E2E2"/>
                    </a:solidFill>
                  </a:tcPr>
                </a:tc>
                <a:tc>
                  <a:txBody>
                    <a:bodyPr/>
                    <a:lstStyle/>
                    <a:p>
                      <a:pPr marL="0" indent="0" algn="ctr" defTabSz="756285" rtl="0" eaLnBrk="1" latinLnBrk="0" hangingPunct="1">
                        <a:buClrTx/>
                        <a:buSzTx/>
                        <a:buFontTx/>
                        <a:buNone/>
                      </a:pP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rPr>
                        <a:t>±0.03mm</a:t>
                      </a:r>
                      <a:endPar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E2E2E2"/>
                    </a:solidFill>
                  </a:tcPr>
                </a:tc>
                <a:tc>
                  <a:txBody>
                    <a:bodyPr/>
                    <a:lstStyle/>
                    <a:p>
                      <a:pPr algn="ctr">
                        <a:buClrTx/>
                        <a:buSzTx/>
                        <a:buFontTx/>
                        <a:buNone/>
                      </a:pP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a:noFill/>
                    </a:lnR>
                    <a:lnT w="38100">
                      <a:solidFill>
                        <a:schemeClr val="bg1"/>
                      </a:solidFill>
                      <a:prstDash val="solid"/>
                    </a:lnT>
                    <a:lnB w="38100">
                      <a:solidFill>
                        <a:schemeClr val="bg1"/>
                      </a:solidFill>
                      <a:prstDash val="solid"/>
                    </a:lnB>
                    <a:lnTlToBr>
                      <a:noFill/>
                    </a:lnTlToBr>
                    <a:lnBlToTr>
                      <a:noFill/>
                    </a:lnBlToTr>
                    <a:solidFill>
                      <a:srgbClr val="E2E2E2"/>
                    </a:solidFill>
                  </a:tcPr>
                </a:tc>
              </a:tr>
              <a:tr h="436245">
                <a:tc>
                  <a:txBody>
                    <a:bodyPr/>
                    <a:lstStyle/>
                    <a:p>
                      <a:pPr algn="ctr">
                        <a:buNone/>
                      </a:pPr>
                      <a:r>
                        <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rPr>
                        <a:t>6</a:t>
                      </a:r>
                      <a:endPar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algn="ctr">
                        <a:buClrTx/>
                        <a:buSzTx/>
                        <a:buFontTx/>
                        <a:buNone/>
                      </a:pPr>
                      <a:r>
                        <a:rPr lang="en-US" altLang="zh-CN" sz="1200" dirty="0">
                          <a:solidFill>
                            <a:schemeClr val="tx1"/>
                          </a:solidFill>
                          <a:latin typeface="Poppins Medium" panose="02000000000000000000" charset="0"/>
                          <a:ea typeface="Source Han Sans JP VF" panose="020B0200000000000000" charset="-122"/>
                          <a:cs typeface="Poppins Medium" panose="02000000000000000000" charset="0"/>
                        </a:rPr>
                        <a:t>Maximum rapid speed</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5C5C5"/>
                    </a:solidFill>
                  </a:tcPr>
                </a:tc>
                <a:tc>
                  <a:txBody>
                    <a:bodyPr/>
                    <a:lstStyle/>
                    <a:p>
                      <a:pPr marL="0" indent="0" algn="ctr" defTabSz="756285" rtl="0" eaLnBrk="1" latinLnBrk="0" hangingPunct="1">
                        <a:buClrTx/>
                        <a:buSzTx/>
                        <a:buFontTx/>
                        <a:buNone/>
                      </a:pP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rPr>
                        <a:t>100m/min</a:t>
                      </a:r>
                      <a:endPar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C5C5C5"/>
                    </a:solidFill>
                  </a:tcPr>
                </a:tc>
                <a:tc rowSpan="3">
                  <a:txBody>
                    <a:bodyPr/>
                    <a:lstStyle/>
                    <a:p>
                      <a:pPr algn="ctr">
                        <a:buClrTx/>
                        <a:buSzTx/>
                        <a:buFontTx/>
                        <a:buNone/>
                      </a:pPr>
                      <a:r>
                        <a:rPr lang="en-US" altLang="zh-CN" sz="1200" b="0" dirty="0">
                          <a:solidFill>
                            <a:schemeClr val="tx1"/>
                          </a:solidFill>
                          <a:latin typeface="Poppins Medium" panose="02000000000000000000" charset="0"/>
                          <a:ea typeface="Source Han Sans JP VF" panose="020B0200000000000000" charset="-122"/>
                          <a:cs typeface="Poppins Medium" panose="02000000000000000000" charset="0"/>
                        </a:rPr>
                        <a:t>As pipe weight increases, processing speed and moving parameters decrease.</a:t>
                      </a:r>
                      <a:endParaRPr lang="en-US" altLang="zh-CN" sz="1200" b="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a:noFill/>
                    </a:lnR>
                    <a:lnT w="38100">
                      <a:solidFill>
                        <a:schemeClr val="bg1"/>
                      </a:solidFill>
                      <a:prstDash val="solid"/>
                    </a:lnT>
                    <a:lnB w="38100">
                      <a:solidFill>
                        <a:schemeClr val="bg1"/>
                      </a:solidFill>
                      <a:prstDash val="solid"/>
                    </a:lnB>
                    <a:lnTlToBr>
                      <a:noFill/>
                    </a:lnTlToBr>
                    <a:lnBlToTr>
                      <a:noFill/>
                    </a:lnBlToTr>
                    <a:solidFill>
                      <a:srgbClr val="E2E2E2"/>
                    </a:solidFill>
                  </a:tcPr>
                </a:tc>
              </a:tr>
              <a:tr h="436245">
                <a:tc>
                  <a:txBody>
                    <a:bodyPr/>
                    <a:lstStyle/>
                    <a:p>
                      <a:pPr algn="ctr">
                        <a:buNone/>
                      </a:pPr>
                      <a:r>
                        <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rPr>
                        <a:t>7</a:t>
                      </a:r>
                      <a:endPar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cap="flat" cmpd="sng" algn="ctr">
                      <a:solidFill>
                        <a:schemeClr val="bg1"/>
                      </a:solidFill>
                      <a:prstDash val="solid"/>
                      <a:round/>
                      <a:headEnd type="none" w="med" len="med"/>
                      <a:tailEnd type="none" w="med" len="me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marL="0" indent="0" algn="ctr" defTabSz="756285" rtl="0" eaLnBrk="1" latinLnBrk="0" hangingPunct="1">
                        <a:buNone/>
                      </a:pPr>
                      <a:r>
                        <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rPr>
                        <a:t>Maximum speed of chuck</a:t>
                      </a:r>
                      <a:endPar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cap="flat" cmpd="sng" algn="ctr">
                      <a:solidFill>
                        <a:schemeClr val="bg1"/>
                      </a:solidFill>
                      <a:prstDash val="solid"/>
                      <a:round/>
                      <a:headEnd type="none" w="med" len="med"/>
                      <a:tailEnd type="none" w="med" len="me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marL="0" indent="0" algn="ctr" defTabSz="756285" rtl="0" eaLnBrk="1" latinLnBrk="0" hangingPunct="1">
                        <a:buClrTx/>
                        <a:buSzTx/>
                        <a:buFontTx/>
                        <a:buNone/>
                      </a:pP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rPr>
                        <a:t>100r/min</a:t>
                      </a:r>
                      <a:endPar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C5C5C5"/>
                    </a:solidFill>
                  </a:tcPr>
                </a:tc>
                <a:tc vMerge="1">
                  <a:tcPr marL="68580" marR="68580" marT="0" marB="0" anchor="ctr">
                    <a:lnL w="6350">
                      <a:solidFill>
                        <a:schemeClr val="bg1"/>
                      </a:solidFill>
                      <a:prstDash val="solid"/>
                    </a:lnL>
                    <a:lnR>
                      <a:noFill/>
                    </a:lnR>
                    <a:lnT w="12700">
                      <a:solidFill>
                        <a:srgbClr val="0A498E"/>
                      </a:solidFill>
                      <a:prstDash val="solid"/>
                    </a:lnT>
                    <a:lnB w="12700">
                      <a:solidFill>
                        <a:srgbClr val="0A498E"/>
                      </a:solidFill>
                      <a:prstDash val="solid"/>
                    </a:lnB>
                    <a:lnTlToBr>
                      <a:noFill/>
                    </a:lnTlToBr>
                    <a:lnBlToTr>
                      <a:noFill/>
                    </a:lnBlToTr>
                    <a:noFill/>
                  </a:tcPr>
                </a:tc>
              </a:tr>
              <a:tr h="436245">
                <a:tc>
                  <a:txBody>
                    <a:bodyPr/>
                    <a:lstStyle/>
                    <a:p>
                      <a:pPr algn="ctr">
                        <a:buNone/>
                      </a:pPr>
                      <a:r>
                        <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rPr>
                        <a:t>8</a:t>
                      </a:r>
                      <a:endPar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cap="flat" cmpd="sng" algn="ctr">
                      <a:solidFill>
                        <a:schemeClr val="bg1"/>
                      </a:solidFill>
                      <a:prstDash val="solid"/>
                      <a:round/>
                      <a:headEnd type="none" w="med" len="med"/>
                      <a:tailEnd type="none" w="med" len="me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marL="0" indent="0" algn="ctr" defTabSz="756285" rtl="0" eaLnBrk="1" latinLnBrk="0" hangingPunct="1">
                        <a:buNone/>
                      </a:pPr>
                      <a:r>
                        <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rPr>
                        <a:t>Maximum acceleration</a:t>
                      </a:r>
                      <a:endPar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cap="flat" cmpd="sng" algn="ctr">
                      <a:solidFill>
                        <a:schemeClr val="bg1"/>
                      </a:solidFill>
                      <a:prstDash val="solid"/>
                      <a:round/>
                      <a:headEnd type="none" w="med" len="med"/>
                      <a:tailEnd type="none" w="med" len="me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marL="0" indent="0" algn="ctr" defTabSz="756285" rtl="0" eaLnBrk="1" latinLnBrk="0" hangingPunct="1">
                        <a:buClrTx/>
                        <a:buSzTx/>
                        <a:buFontTx/>
                        <a:buNone/>
                      </a:pP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rPr>
                        <a:t>1.0 G</a:t>
                      </a:r>
                      <a:endPar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C5C5C5"/>
                    </a:solidFill>
                  </a:tcPr>
                </a:tc>
                <a:tc vMerge="1">
                  <a:tcPr marL="68580" marR="68580" marT="0" marB="0" anchor="ctr">
                    <a:lnL w="6350">
                      <a:solidFill>
                        <a:schemeClr val="bg1"/>
                      </a:solidFill>
                      <a:prstDash val="solid"/>
                    </a:lnL>
                    <a:lnR>
                      <a:noFill/>
                    </a:lnR>
                    <a:lnT w="12700">
                      <a:solidFill>
                        <a:srgbClr val="0A498E"/>
                      </a:solidFill>
                      <a:prstDash val="solid"/>
                    </a:lnT>
                    <a:lnB w="38100">
                      <a:solidFill>
                        <a:schemeClr val="bg1"/>
                      </a:solidFill>
                      <a:prstDash val="solid"/>
                    </a:lnB>
                    <a:lnTlToBr>
                      <a:noFill/>
                    </a:lnTlToBr>
                    <a:lnBlToTr>
                      <a:noFill/>
                    </a:lnBlToTr>
                  </a:tcPr>
                </a:tc>
              </a:tr>
              <a:tr h="436245">
                <a:tc>
                  <a:txBody>
                    <a:bodyPr/>
                    <a:lstStyle/>
                    <a:p>
                      <a:pPr algn="ctr">
                        <a:buNone/>
                      </a:pPr>
                      <a:r>
                        <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rPr>
                        <a:t>9</a:t>
                      </a:r>
                      <a:endPar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E2E2E2"/>
                    </a:solidFill>
                  </a:tcPr>
                </a:tc>
                <a:tc>
                  <a:txBody>
                    <a:bodyPr/>
                    <a:lstStyle/>
                    <a:p>
                      <a:pPr marL="0" marR="0" lvl="0" indent="0" algn="ctr" defTabSz="756285" rtl="0" eaLnBrk="1" fontAlgn="auto" latinLnBrk="0" hangingPunct="1">
                        <a:lnSpc>
                          <a:spcPct val="100000"/>
                        </a:lnSpc>
                        <a:spcBef>
                          <a:spcPts val="0"/>
                        </a:spcBef>
                        <a:spcAft>
                          <a:spcPts val="0"/>
                        </a:spcAft>
                        <a:buClrTx/>
                        <a:buSzTx/>
                        <a:buFontTx/>
                        <a:buNone/>
                      </a:pPr>
                      <a:r>
                        <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rPr>
                        <a:t>Weight</a:t>
                      </a:r>
                      <a:endPar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a:solidFill>
                        <a:schemeClr val="bg1"/>
                      </a:solidFill>
                      <a:prstDash val="solid"/>
                    </a:lnB>
                    <a:lnTlToBr>
                      <a:noFill/>
                    </a:lnTlToBr>
                    <a:lnBlToTr>
                      <a:noFill/>
                    </a:lnBlToTr>
                    <a:solidFill>
                      <a:srgbClr val="E2E2E2"/>
                    </a:solidFill>
                  </a:tcPr>
                </a:tc>
                <a:tc>
                  <a:txBody>
                    <a:bodyPr/>
                    <a:lstStyle/>
                    <a:p>
                      <a:pPr marL="0" indent="0" algn="ctr" defTabSz="756285" rtl="0" eaLnBrk="1" latinLnBrk="0" hangingPunct="1">
                        <a:buClrTx/>
                        <a:buSzTx/>
                        <a:buFontTx/>
                        <a:buNone/>
                      </a:pP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sym typeface="+mn-ea"/>
                        </a:rPr>
                        <a:t>3150KG</a:t>
                      </a:r>
                      <a:endPar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sym typeface="+mn-ea"/>
                      </a:endParaRPr>
                    </a:p>
                  </a:txBody>
                  <a:tcPr marL="68580" marR="68580" marT="0" marB="0" anchor="ctr">
                    <a:lnL w="6350">
                      <a:solidFill>
                        <a:schemeClr val="bg1"/>
                      </a:solidFill>
                      <a:prstDash val="solid"/>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E2E2E2"/>
                    </a:solidFill>
                  </a:tcPr>
                </a:tc>
                <a:tc>
                  <a:txBody>
                    <a:bodyPr/>
                    <a:lstStyle/>
                    <a:p>
                      <a:pPr marL="0" marR="0" lvl="0" indent="0" algn="ctr" defTabSz="756285" rtl="0" eaLnBrk="1" fontAlgn="auto" latinLnBrk="0" hangingPunct="1">
                        <a:lnSpc>
                          <a:spcPct val="100000"/>
                        </a:lnSpc>
                        <a:spcBef>
                          <a:spcPts val="0"/>
                        </a:spcBef>
                        <a:spcAft>
                          <a:spcPts val="0"/>
                        </a:spcAft>
                        <a:buClrTx/>
                        <a:buSzTx/>
                        <a:buFontTx/>
                        <a:buNone/>
                      </a:pPr>
                      <a:r>
                        <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rPr>
                        <a:t>Depends on actual factory delivery</a:t>
                      </a:r>
                      <a:endPar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a:noFill/>
                    </a:lnR>
                    <a:lnT w="38100">
                      <a:solidFill>
                        <a:schemeClr val="bg1"/>
                      </a:solidFill>
                      <a:prstDash val="solid"/>
                    </a:lnT>
                    <a:lnB w="38100">
                      <a:solidFill>
                        <a:schemeClr val="bg1"/>
                      </a:solidFill>
                      <a:prstDash val="solid"/>
                    </a:lnB>
                    <a:lnTlToBr>
                      <a:noFill/>
                    </a:lnTlToBr>
                    <a:lnBlToTr>
                      <a:noFill/>
                    </a:lnBlToTr>
                    <a:solidFill>
                      <a:srgbClr val="E2E2E2"/>
                    </a:solidFill>
                  </a:tcPr>
                </a:tc>
              </a:tr>
              <a:tr h="436245">
                <a:tc>
                  <a:txBody>
                    <a:bodyPr/>
                    <a:lstStyle/>
                    <a:p>
                      <a:pPr algn="ctr">
                        <a:buNone/>
                      </a:pPr>
                      <a:r>
                        <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rPr>
                        <a:t>10</a:t>
                      </a:r>
                      <a:endPar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marL="0" marR="0" lvl="0" indent="0" algn="ctr" defTabSz="756285" rtl="0" eaLnBrk="1" fontAlgn="auto" latinLnBrk="0" hangingPunct="1">
                        <a:lnSpc>
                          <a:spcPct val="100000"/>
                        </a:lnSpc>
                        <a:spcBef>
                          <a:spcPts val="0"/>
                        </a:spcBef>
                        <a:spcAft>
                          <a:spcPts val="0"/>
                        </a:spcAft>
                        <a:buClrTx/>
                        <a:buSzTx/>
                        <a:buFontTx/>
                        <a:buNone/>
                      </a:pPr>
                      <a:r>
                        <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rPr>
                        <a:t>Maximum load</a:t>
                      </a:r>
                      <a:endPar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cap="flat" cmpd="sng" algn="ctr">
                      <a:solidFill>
                        <a:schemeClr val="bg1"/>
                      </a:solidFill>
                      <a:prstDash val="solid"/>
                      <a:round/>
                      <a:headEnd type="none" w="med" len="med"/>
                      <a:tailEnd type="none" w="med" len="me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marL="0" indent="0" algn="ctr" defTabSz="756285" rtl="0" eaLnBrk="1" latinLnBrk="0" hangingPunct="1">
                        <a:buClrTx/>
                        <a:buSzTx/>
                        <a:buFontTx/>
                        <a:buNone/>
                      </a:pP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rPr>
                        <a:t>260KG</a:t>
                      </a:r>
                      <a:endPar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indent="0" algn="ctr">
                        <a:buNone/>
                      </a:pP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a:noFill/>
                    </a:lnR>
                    <a:lnT w="38100">
                      <a:solidFill>
                        <a:schemeClr val="bg1"/>
                      </a:solidFill>
                      <a:prstDash val="solid"/>
                    </a:lnT>
                    <a:lnB w="38100">
                      <a:solidFill>
                        <a:schemeClr val="bg1"/>
                      </a:solidFill>
                      <a:prstDash val="solid"/>
                    </a:lnB>
                    <a:lnTlToBr>
                      <a:noFill/>
                    </a:lnTlToBr>
                    <a:lnBlToTr>
                      <a:noFill/>
                    </a:lnBlToTr>
                    <a:solidFill>
                      <a:srgbClr val="C5C5C5"/>
                    </a:solidFill>
                  </a:tcPr>
                </a:tc>
              </a:tr>
              <a:tr h="436245">
                <a:tc>
                  <a:txBody>
                    <a:bodyPr/>
                    <a:lstStyle/>
                    <a:p>
                      <a:pPr algn="ctr">
                        <a:buNone/>
                      </a:pPr>
                      <a:r>
                        <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rPr>
                        <a:t>11</a:t>
                      </a:r>
                      <a:endPar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E2E2E2"/>
                    </a:solidFill>
                  </a:tcPr>
                </a:tc>
                <a:tc>
                  <a:txBody>
                    <a:bodyPr/>
                    <a:lstStyle/>
                    <a:p>
                      <a:pPr marL="0" marR="0" lvl="0" indent="0" algn="ctr" defTabSz="756285" rtl="0" eaLnBrk="1" fontAlgn="auto" latinLnBrk="0" hangingPunct="1">
                        <a:lnSpc>
                          <a:spcPct val="100000"/>
                        </a:lnSpc>
                        <a:spcBef>
                          <a:spcPts val="0"/>
                        </a:spcBef>
                        <a:spcAft>
                          <a:spcPts val="0"/>
                        </a:spcAft>
                        <a:buClrTx/>
                        <a:buSzTx/>
                        <a:buFontTx/>
                        <a:buNone/>
                      </a:pPr>
                      <a:r>
                        <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rPr>
                        <a:t>Dimensions</a:t>
                      </a:r>
                      <a:endPar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cap="flat" cmpd="sng" algn="ctr">
                      <a:solidFill>
                        <a:schemeClr val="bg1"/>
                      </a:solidFill>
                      <a:prstDash val="solid"/>
                      <a:round/>
                      <a:headEnd type="none" w="med" len="med"/>
                      <a:tailEnd type="none" w="med" len="med"/>
                    </a:lnR>
                    <a:lnT w="38100">
                      <a:solidFill>
                        <a:schemeClr val="bg1"/>
                      </a:solidFill>
                      <a:prstDash val="solid"/>
                    </a:lnT>
                    <a:lnB w="38100" cap="flat" cmpd="sng" algn="ctr">
                      <a:solidFill>
                        <a:schemeClr val="bg1"/>
                      </a:solidFill>
                      <a:prstDash val="solid"/>
                      <a:round/>
                      <a:headEnd type="none" w="med" len="med"/>
                      <a:tailEnd type="none" w="med" len="med"/>
                    </a:lnB>
                    <a:lnTlToBr>
                      <a:noFill/>
                    </a:lnTlToBr>
                    <a:lnBlToTr>
                      <a:noFill/>
                    </a:lnBlToTr>
                    <a:solidFill>
                      <a:srgbClr val="E2E2E2"/>
                    </a:solidFill>
                  </a:tcPr>
                </a:tc>
                <a:tc>
                  <a:txBody>
                    <a:bodyPr/>
                    <a:lstStyle/>
                    <a:p>
                      <a:pPr marL="0" indent="0" algn="ctr" defTabSz="756285" rtl="0" eaLnBrk="1" latinLnBrk="0" hangingPunct="1">
                        <a:buClrTx/>
                        <a:buSzTx/>
                        <a:buFontTx/>
                        <a:buNone/>
                      </a:pP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sym typeface="+mn-ea"/>
                        </a:rPr>
                        <a:t>9530*1950*2200mm</a:t>
                      </a:r>
                      <a:endPar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sym typeface="+mn-ea"/>
                      </a:endParaRPr>
                    </a:p>
                  </a:txBody>
                  <a:tcPr marL="68580" marR="68580" marT="0" marB="0" anchor="ctr">
                    <a:lnL w="6350">
                      <a:solidFill>
                        <a:schemeClr val="bg1"/>
                      </a:solidFill>
                      <a:prstDash val="solid"/>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E2E2E2"/>
                    </a:solidFill>
                  </a:tcPr>
                </a:tc>
                <a:tc>
                  <a:txBody>
                    <a:bodyPr/>
                    <a:lstStyle/>
                    <a:p>
                      <a:pPr marL="0" marR="0" lvl="0" indent="0" algn="ctr" defTabSz="756285" rtl="0" eaLnBrk="1" fontAlgn="auto" latinLnBrk="0" hangingPunct="1">
                        <a:lnSpc>
                          <a:spcPct val="100000"/>
                        </a:lnSpc>
                        <a:spcBef>
                          <a:spcPts val="0"/>
                        </a:spcBef>
                        <a:spcAft>
                          <a:spcPts val="0"/>
                        </a:spcAft>
                        <a:buClrTx/>
                        <a:buSzTx/>
                        <a:buFontTx/>
                        <a:buNone/>
                      </a:pPr>
                      <a:r>
                        <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rPr>
                        <a:t>Depends on actual factory delivery</a:t>
                      </a:r>
                      <a:endPar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a:noFill/>
                    </a:lnR>
                    <a:lnT w="38100">
                      <a:solidFill>
                        <a:schemeClr val="bg1"/>
                      </a:solidFill>
                      <a:prstDash val="solid"/>
                    </a:lnT>
                    <a:lnB w="38100">
                      <a:solidFill>
                        <a:schemeClr val="bg1"/>
                      </a:solidFill>
                      <a:prstDash val="solid"/>
                    </a:lnB>
                    <a:lnTlToBr>
                      <a:noFill/>
                    </a:lnTlToBr>
                    <a:lnBlToTr>
                      <a:noFill/>
                    </a:lnBlToTr>
                    <a:solidFill>
                      <a:srgbClr val="E2E2E2"/>
                    </a:solidFill>
                  </a:tcPr>
                </a:tc>
              </a:tr>
              <a:tr h="436245">
                <a:tc>
                  <a:txBody>
                    <a:bodyPr/>
                    <a:lstStyle/>
                    <a:p>
                      <a:pPr algn="ctr">
                        <a:buNone/>
                      </a:pPr>
                      <a:r>
                        <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rPr>
                        <a:t>12</a:t>
                      </a:r>
                      <a:endPar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cap="flat" cmpd="sng" algn="ctr">
                      <a:solidFill>
                        <a:schemeClr val="bg1"/>
                      </a:solidFill>
                      <a:prstDash val="solid"/>
                      <a:round/>
                      <a:headEnd type="none" w="med" len="med"/>
                      <a:tailEnd type="none" w="med" len="me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marL="0" indent="0" algn="ctr" defTabSz="756285" rtl="0" eaLnBrk="1" latinLnBrk="0" hangingPunct="1">
                        <a:buNone/>
                      </a:pPr>
                      <a:r>
                        <a:rPr lang="en-US" sz="1200" b="0" kern="1200" dirty="0">
                          <a:solidFill>
                            <a:schemeClr val="tx1"/>
                          </a:solidFill>
                          <a:latin typeface="Poppins Medium" panose="02000000000000000000" charset="0"/>
                          <a:ea typeface="Source Han Sans JP VF" panose="020B0200000000000000" charset="-122"/>
                          <a:cs typeface="Poppins Medium" panose="02000000000000000000" charset="0"/>
                        </a:rPr>
                        <a:t>Phase</a:t>
                      </a:r>
                      <a:endPar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marL="0" indent="0" algn="ctr" defTabSz="756285" rtl="0" eaLnBrk="1" latinLnBrk="0" hangingPunct="1">
                        <a:buClrTx/>
                        <a:buSzTx/>
                        <a:buFontTx/>
                        <a:buNone/>
                      </a:pPr>
                      <a:r>
                        <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rPr>
                        <a:t>Three-phase</a:t>
                      </a:r>
                      <a:endPar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w="6350">
                      <a:solidFill>
                        <a:schemeClr val="bg1"/>
                      </a:solidFill>
                      <a:prstDash val="solid"/>
                    </a:lnR>
                    <a:lnT w="38100" cap="flat" cmpd="sng" algn="ctr">
                      <a:solidFill>
                        <a:schemeClr val="bg1"/>
                      </a:solidFill>
                      <a:prstDash val="solid"/>
                      <a:round/>
                      <a:headEnd type="none" w="med" len="med"/>
                      <a:tailEnd type="none" w="med" len="med"/>
                    </a:lnT>
                    <a:lnB w="38100">
                      <a:solidFill>
                        <a:schemeClr val="bg1"/>
                      </a:solidFill>
                      <a:prstDash val="solid"/>
                    </a:lnB>
                    <a:lnTlToBr>
                      <a:noFill/>
                    </a:lnTlToBr>
                    <a:lnBlToTr>
                      <a:noFill/>
                    </a:lnBlToTr>
                    <a:solidFill>
                      <a:srgbClr val="C5C5C5"/>
                    </a:solidFill>
                  </a:tcPr>
                </a:tc>
                <a:tc>
                  <a:txBody>
                    <a:bodyPr/>
                    <a:lstStyle/>
                    <a:p>
                      <a:pPr algn="ctr">
                        <a:buClrTx/>
                        <a:buSzTx/>
                        <a:buFontTx/>
                        <a:buNone/>
                      </a:pP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a:noFill/>
                    </a:lnR>
                    <a:lnT w="38100">
                      <a:solidFill>
                        <a:schemeClr val="bg1"/>
                      </a:solidFill>
                      <a:prstDash val="solid"/>
                    </a:lnT>
                    <a:lnB w="38100">
                      <a:solidFill>
                        <a:schemeClr val="bg1"/>
                      </a:solidFill>
                      <a:prstDash val="solid"/>
                    </a:lnB>
                    <a:lnTlToBr>
                      <a:noFill/>
                    </a:lnTlToBr>
                    <a:lnBlToTr>
                      <a:noFill/>
                    </a:lnBlToTr>
                    <a:solidFill>
                      <a:srgbClr val="C5C5C5"/>
                    </a:solidFill>
                  </a:tcPr>
                </a:tc>
              </a:tr>
              <a:tr h="436245">
                <a:tc>
                  <a:txBody>
                    <a:bodyPr/>
                    <a:lstStyle/>
                    <a:p>
                      <a:pPr algn="ctr">
                        <a:buNone/>
                      </a:pPr>
                      <a:r>
                        <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rPr>
                        <a:t>13</a:t>
                      </a:r>
                      <a:endPar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cap="flat" cmpd="sng" algn="ctr">
                      <a:solidFill>
                        <a:schemeClr val="bg1"/>
                      </a:solidFill>
                      <a:prstDash val="solid"/>
                      <a:round/>
                      <a:headEnd type="none" w="med" len="med"/>
                      <a:tailEnd type="none" w="med" len="med"/>
                    </a:lnR>
                    <a:lnT w="38100">
                      <a:solidFill>
                        <a:schemeClr val="bg1"/>
                      </a:solidFill>
                      <a:prstDash val="solid"/>
                    </a:lnT>
                    <a:lnB w="38100">
                      <a:solidFill>
                        <a:schemeClr val="bg1"/>
                      </a:solidFill>
                      <a:prstDash val="solid"/>
                    </a:lnB>
                    <a:lnTlToBr>
                      <a:noFill/>
                    </a:lnTlToBr>
                    <a:lnBlToTr>
                      <a:noFill/>
                    </a:lnBlToTr>
                    <a:solidFill>
                      <a:srgbClr val="E2E2E2"/>
                    </a:solidFill>
                  </a:tcPr>
                </a:tc>
                <a:tc>
                  <a:txBody>
                    <a:bodyPr/>
                    <a:lstStyle/>
                    <a:p>
                      <a:pPr marL="0" indent="0" algn="ctr" defTabSz="756285" rtl="0" eaLnBrk="1" latinLnBrk="0" hangingPunct="1">
                        <a:buNone/>
                      </a:pPr>
                      <a:r>
                        <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rPr>
                        <a:t>Power supply rated voltage</a:t>
                      </a:r>
                      <a:endPar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E2E2E2"/>
                    </a:solidFill>
                  </a:tcPr>
                </a:tc>
                <a:tc>
                  <a:txBody>
                    <a:bodyPr/>
                    <a:lstStyle/>
                    <a:p>
                      <a:pPr marL="0" indent="0" algn="ctr" defTabSz="756285" rtl="0" eaLnBrk="1" latinLnBrk="0" hangingPunct="1">
                        <a:buClrTx/>
                        <a:buSzTx/>
                        <a:buFontTx/>
                        <a:buNone/>
                      </a:pP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rPr>
                        <a:t>380V</a:t>
                      </a:r>
                      <a:endPar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E2E2E2"/>
                    </a:solidFill>
                  </a:tcPr>
                </a:tc>
                <a:tc>
                  <a:txBody>
                    <a:bodyPr/>
                    <a:lstStyle/>
                    <a:p>
                      <a:pPr algn="ctr">
                        <a:buClrTx/>
                        <a:buSzTx/>
                        <a:buFontTx/>
                        <a:buNone/>
                      </a:pP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a:noFill/>
                    </a:lnR>
                    <a:lnT w="38100">
                      <a:solidFill>
                        <a:schemeClr val="bg1"/>
                      </a:solidFill>
                      <a:prstDash val="solid"/>
                    </a:lnT>
                    <a:lnB w="38100">
                      <a:solidFill>
                        <a:schemeClr val="bg1"/>
                      </a:solidFill>
                      <a:prstDash val="solid"/>
                    </a:lnB>
                    <a:lnTlToBr>
                      <a:noFill/>
                    </a:lnTlToBr>
                    <a:lnBlToTr>
                      <a:noFill/>
                    </a:lnBlToTr>
                    <a:solidFill>
                      <a:srgbClr val="E2E2E2"/>
                    </a:solidFill>
                  </a:tcPr>
                </a:tc>
              </a:tr>
              <a:tr h="436245">
                <a:tc>
                  <a:txBody>
                    <a:bodyPr/>
                    <a:lstStyle/>
                    <a:p>
                      <a:pPr algn="ctr">
                        <a:buNone/>
                      </a:pPr>
                      <a:r>
                        <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rPr>
                        <a:t>14</a:t>
                      </a:r>
                      <a:endPar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cap="flat" cmpd="sng" algn="ctr">
                      <a:solidFill>
                        <a:schemeClr val="bg1"/>
                      </a:solidFill>
                      <a:prstDash val="solid"/>
                      <a:round/>
                      <a:headEnd type="none" w="med" len="med"/>
                      <a:tailEnd type="none" w="med" len="me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indent="0" algn="ctr">
                        <a:buNone/>
                      </a:pPr>
                      <a:r>
                        <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rPr>
                        <a:t>Frequency</a:t>
                      </a:r>
                      <a:endPar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marL="0" indent="0" algn="ctr" defTabSz="756285" rtl="0" eaLnBrk="1" latinLnBrk="0" hangingPunct="1">
                        <a:buClrTx/>
                        <a:buSzTx/>
                        <a:buFontTx/>
                        <a:buNone/>
                      </a:pP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rPr>
                        <a:t>50Hz</a:t>
                      </a:r>
                      <a:endPar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w="6350">
                      <a:solidFill>
                        <a:schemeClr val="bg1"/>
                      </a:solidFill>
                      <a:prstDash val="solid"/>
                    </a:lnR>
                    <a:lnT w="38100">
                      <a:solidFill>
                        <a:schemeClr val="bg1"/>
                      </a:solidFill>
                      <a:prstDash val="solid"/>
                    </a:lnT>
                    <a:lnB w="38100">
                      <a:solidFill>
                        <a:schemeClr val="bg1"/>
                      </a:solidFill>
                      <a:prstDash val="solid"/>
                    </a:lnB>
                    <a:lnTlToBr>
                      <a:noFill/>
                    </a:lnTlToBr>
                    <a:lnBlToTr>
                      <a:noFill/>
                    </a:lnBlToTr>
                    <a:solidFill>
                      <a:srgbClr val="C5C5C5"/>
                    </a:solidFill>
                  </a:tcPr>
                </a:tc>
                <a:tc>
                  <a:txBody>
                    <a:bodyPr/>
                    <a:lstStyle/>
                    <a:p>
                      <a:pPr algn="ctr">
                        <a:buClrTx/>
                        <a:buSzTx/>
                        <a:buFontTx/>
                        <a:buNone/>
                      </a:pP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a:noFill/>
                    </a:lnR>
                    <a:lnT w="38100">
                      <a:solidFill>
                        <a:schemeClr val="bg1"/>
                      </a:solidFill>
                      <a:prstDash val="solid"/>
                    </a:lnT>
                    <a:lnB w="38100">
                      <a:solidFill>
                        <a:schemeClr val="bg1"/>
                      </a:solidFill>
                      <a:prstDash val="solid"/>
                    </a:lnB>
                    <a:lnTlToBr>
                      <a:noFill/>
                    </a:lnTlToBr>
                    <a:lnBlToTr>
                      <a:noFill/>
                    </a:lnBlToTr>
                    <a:solidFill>
                      <a:srgbClr val="C5C5C5"/>
                    </a:solidFill>
                  </a:tcPr>
                </a:tc>
              </a:tr>
              <a:tr h="436245">
                <a:tc>
                  <a:txBody>
                    <a:bodyPr/>
                    <a:lstStyle/>
                    <a:p>
                      <a:pPr algn="ctr">
                        <a:buNone/>
                      </a:pPr>
                      <a:r>
                        <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rPr>
                        <a:t>15</a:t>
                      </a:r>
                      <a:endPar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cap="flat" cmpd="sng" algn="ctr">
                      <a:solidFill>
                        <a:schemeClr val="bg1"/>
                      </a:solidFill>
                      <a:prstDash val="solid"/>
                      <a:round/>
                      <a:headEnd type="none" w="med" len="med"/>
                      <a:tailEnd type="none" w="med" len="med"/>
                    </a:lnR>
                    <a:lnT w="38100">
                      <a:solidFill>
                        <a:schemeClr val="bg1"/>
                      </a:solidFill>
                      <a:prstDash val="solid"/>
                    </a:lnT>
                    <a:lnB>
                      <a:noFill/>
                    </a:lnB>
                    <a:lnTlToBr>
                      <a:noFill/>
                    </a:lnTlToBr>
                    <a:lnBlToTr>
                      <a:noFill/>
                    </a:lnBlToTr>
                    <a:solidFill>
                      <a:srgbClr val="E2E2E2"/>
                    </a:solidFill>
                  </a:tcPr>
                </a:tc>
                <a:tc>
                  <a:txBody>
                    <a:bodyPr/>
                    <a:lstStyle/>
                    <a:p>
                      <a:pPr marL="0" indent="0" algn="ctr" defTabSz="756285" rtl="0" eaLnBrk="1" latinLnBrk="0" hangingPunct="1">
                        <a:buClrTx/>
                        <a:buSzTx/>
                        <a:buFontTx/>
                        <a:buNone/>
                      </a:pPr>
                      <a:r>
                        <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rPr>
                        <a:t>Power supply protection grade</a:t>
                      </a:r>
                      <a:endParaRPr lang="en-US" altLang="zh-CN"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a:solidFill>
                        <a:schemeClr val="bg1"/>
                      </a:solidFill>
                      <a:prstDash val="solid"/>
                    </a:lnR>
                    <a:lnT w="38100">
                      <a:solidFill>
                        <a:schemeClr val="bg1"/>
                      </a:solidFill>
                      <a:prstDash val="solid"/>
                    </a:lnT>
                    <a:lnB>
                      <a:noFill/>
                    </a:lnB>
                    <a:lnTlToBr>
                      <a:noFill/>
                    </a:lnTlToBr>
                    <a:lnBlToTr>
                      <a:noFill/>
                    </a:lnBlToTr>
                    <a:solidFill>
                      <a:srgbClr val="E2E2E2"/>
                    </a:solidFill>
                  </a:tcPr>
                </a:tc>
                <a:tc>
                  <a:txBody>
                    <a:bodyPr/>
                    <a:lstStyle/>
                    <a:p>
                      <a:pPr marL="0" indent="0" algn="ctr" defTabSz="756285" rtl="0" eaLnBrk="1" latinLnBrk="0" hangingPunct="1">
                        <a:buClrTx/>
                        <a:buSzTx/>
                        <a:buFontTx/>
                        <a:buNone/>
                      </a:pPr>
                      <a:r>
                        <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rPr>
                        <a:t>IP54</a:t>
                      </a:r>
                      <a:endParaRPr lang="en-US" altLang="en-US" sz="1200" b="0" kern="120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w="6350">
                      <a:solidFill>
                        <a:schemeClr val="bg1"/>
                      </a:solidFill>
                      <a:prstDash val="solid"/>
                    </a:lnR>
                    <a:lnT w="38100">
                      <a:solidFill>
                        <a:schemeClr val="bg1"/>
                      </a:solidFill>
                      <a:prstDash val="solid"/>
                    </a:lnT>
                    <a:lnB>
                      <a:noFill/>
                    </a:lnB>
                    <a:lnTlToBr>
                      <a:noFill/>
                    </a:lnTlToBr>
                    <a:lnBlToTr>
                      <a:noFill/>
                    </a:lnBlToTr>
                    <a:solidFill>
                      <a:srgbClr val="E2E2E2"/>
                    </a:solidFill>
                  </a:tcPr>
                </a:tc>
                <a:tc>
                  <a:txBody>
                    <a:bodyPr/>
                    <a:lstStyle/>
                    <a:p>
                      <a:pPr algn="ctr">
                        <a:buClrTx/>
                        <a:buSzTx/>
                        <a:buFontTx/>
                        <a:buNone/>
                      </a:pP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a:noFill/>
                    </a:lnR>
                    <a:lnT w="38100">
                      <a:solidFill>
                        <a:schemeClr val="bg1"/>
                      </a:solidFill>
                      <a:prstDash val="solid"/>
                    </a:lnT>
                    <a:lnB>
                      <a:noFill/>
                    </a:lnB>
                    <a:lnTlToBr>
                      <a:noFill/>
                    </a:lnTlToBr>
                    <a:lnBlToTr>
                      <a:noFill/>
                    </a:lnBlToTr>
                    <a:solidFill>
                      <a:srgbClr val="E2E2E2"/>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84505" y="2013585"/>
            <a:ext cx="6576695" cy="8440580"/>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标题 1"/>
          <p:cNvSpPr>
            <a:spLocks noGrp="1"/>
          </p:cNvSpPr>
          <p:nvPr/>
        </p:nvSpPr>
        <p:spPr>
          <a:xfrm>
            <a:off x="445135" y="269641"/>
            <a:ext cx="3924935" cy="676843"/>
          </a:xfrm>
          <a:prstGeom prst="rect">
            <a:avLst/>
          </a:prstGeom>
        </p:spPr>
        <p:txBody>
          <a:bodyPr vert="horz" lIns="91440" tIns="45720" rIns="91440" bIns="45720" rtlCol="0" anchor="b">
            <a:noAutofit/>
          </a:bodyPr>
          <a:lstStyle>
            <a:lvl1pPr algn="ctr" defTabSz="756285"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US" altLang="zh-CN" sz="2200" b="1" dirty="0">
                <a:solidFill>
                  <a:schemeClr val="tx1"/>
                </a:solidFill>
                <a:latin typeface="Poppins Medium" panose="02000000000000000000" charset="0"/>
                <a:ea typeface="Source Han Sans JP VF" panose="020B0200000000000000" charset="-122"/>
                <a:cs typeface="思源黑体 CN Medium" panose="020B0600000000000000" charset="-122"/>
                <a:sym typeface="+mn-ea"/>
              </a:rPr>
              <a:t>TECHNICAL PARAMETERS</a:t>
            </a:r>
            <a:endParaRPr lang="en-US" altLang="zh-CN" sz="2200" b="1" dirty="0">
              <a:solidFill>
                <a:schemeClr val="tx1"/>
              </a:solidFill>
              <a:latin typeface="Poppins Medium" panose="02000000000000000000" charset="0"/>
              <a:ea typeface="Source Han Sans JP VF" panose="020B0200000000000000" charset="-122"/>
              <a:cs typeface="思源黑体 CN Medium" panose="020B0600000000000000" charset="-122"/>
              <a:sym typeface="+mn-ea"/>
            </a:endParaRPr>
          </a:p>
        </p:txBody>
      </p:sp>
      <p:sp>
        <p:nvSpPr>
          <p:cNvPr id="33" name="副标题 2"/>
          <p:cNvSpPr>
            <a:spLocks noGrp="1"/>
          </p:cNvSpPr>
          <p:nvPr/>
        </p:nvSpPr>
        <p:spPr>
          <a:xfrm>
            <a:off x="6761480" y="101523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03</a:t>
            </a:r>
            <a:endParaRPr lang="en-US" altLang="zh-CN" sz="1000" dirty="0">
              <a:solidFill>
                <a:srgbClr val="0A69A5"/>
              </a:solidFill>
              <a:latin typeface="微软雅黑" panose="020B0503020204020204" charset="-122"/>
              <a:cs typeface="微软雅黑" panose="020B0503020204020204" charset="-122"/>
            </a:endParaRPr>
          </a:p>
        </p:txBody>
      </p:sp>
      <p:sp>
        <p:nvSpPr>
          <p:cNvPr id="9" name="文本框 8"/>
          <p:cNvSpPr txBox="1"/>
          <p:nvPr>
            <p:custDataLst>
              <p:tags r:id="rId1"/>
            </p:custDataLst>
          </p:nvPr>
        </p:nvSpPr>
        <p:spPr>
          <a:xfrm>
            <a:off x="506730" y="2013585"/>
            <a:ext cx="6304280" cy="7837170"/>
          </a:xfrm>
          <a:prstGeom prst="rect">
            <a:avLst/>
          </a:prstGeom>
          <a:noFill/>
        </p:spPr>
        <p:txBody>
          <a:bodyPr wrap="square" rtlCol="0">
            <a:spAutoFit/>
            <a:scene3d>
              <a:camera prst="orthographicFront"/>
              <a:lightRig rig="threePt" dir="t"/>
            </a:scene3d>
          </a:bodyPr>
          <a:lstStyle/>
          <a:p>
            <a:pPr marL="228600" indent="-228600" fontAlgn="auto">
              <a:lnSpc>
                <a:spcPts val="1600"/>
              </a:lnSpc>
              <a:spcBef>
                <a:spcPts val="0"/>
              </a:spcBef>
              <a:spcAft>
                <a:spcPts val="1000"/>
              </a:spcAft>
              <a:buFont typeface="+mj-lt"/>
              <a:buAutoNum type="arabicPeriod"/>
            </a:pPr>
            <a:r>
              <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rPr>
              <a:t>Pipes being processed should be free from significant rust, as it can affect the cutting section quality.</a:t>
            </a:r>
            <a:endPar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endParaRPr>
          </a:p>
          <a:p>
            <a:pPr marL="228600" indent="-228600" fontAlgn="auto">
              <a:lnSpc>
                <a:spcPts val="1600"/>
              </a:lnSpc>
              <a:spcBef>
                <a:spcPts val="0"/>
              </a:spcBef>
              <a:spcAft>
                <a:spcPts val="1000"/>
              </a:spcAft>
              <a:buFont typeface="+mj-lt"/>
              <a:buAutoNum type="arabicPeriod"/>
            </a:pPr>
            <a:r>
              <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rPr>
              <a:t>Pipes should not be stored in the open air and should be placed flat, preferably with surface oil coating or packaging. Ensure that the front end is even, and the burr height at both ends is ≤5mm. Bundled pipes should have consistent lengths, with a deviation of less than 300mm.</a:t>
            </a:r>
            <a:endPar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endParaRPr>
          </a:p>
          <a:p>
            <a:pPr marL="228600" indent="-228600" fontAlgn="auto">
              <a:lnSpc>
                <a:spcPts val="1600"/>
              </a:lnSpc>
              <a:spcBef>
                <a:spcPts val="0"/>
              </a:spcBef>
              <a:spcAft>
                <a:spcPts val="1000"/>
              </a:spcAft>
              <a:buFont typeface="+mj-lt"/>
              <a:buAutoNum type="arabicPeriod"/>
            </a:pPr>
            <a:r>
              <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rPr>
              <a:t>For welded pipes, the external weld seam should be relatively flat, with a height of less than 0.3mm. The internal weld seam should have a height of less than 2mm.</a:t>
            </a:r>
            <a:endPar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endParaRPr>
          </a:p>
          <a:p>
            <a:pPr marL="228600" indent="-228600" fontAlgn="auto">
              <a:lnSpc>
                <a:spcPts val="1600"/>
              </a:lnSpc>
              <a:spcBef>
                <a:spcPts val="0"/>
              </a:spcBef>
              <a:spcAft>
                <a:spcPts val="1000"/>
              </a:spcAft>
              <a:buFont typeface="+mj-lt"/>
              <a:buAutoNum type="arabicPeriod"/>
            </a:pPr>
            <a:r>
              <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rPr>
              <a:t>The distortion and bending of the pipe should be lower than the tolerances specified in "GB/T 6728-2002 Dimensions, Shape, Weight, and Permissible Deviations of Cold-formed Hollow Sections for Structural Use."</a:t>
            </a:r>
            <a:endPar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endParaRPr>
          </a:p>
          <a:p>
            <a:pPr marL="228600" indent="-228600" fontAlgn="auto">
              <a:lnSpc>
                <a:spcPts val="1600"/>
              </a:lnSpc>
              <a:spcBef>
                <a:spcPts val="0"/>
              </a:spcBef>
              <a:spcAft>
                <a:spcPts val="1000"/>
              </a:spcAft>
              <a:buFont typeface="+mj-lt"/>
              <a:buAutoNum type="arabicPeriod"/>
            </a:pPr>
            <a:r>
              <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rPr>
              <a:t>The pipe should be straight, with a bending curvature of less than 1mm/1m (3mm/6m).</a:t>
            </a:r>
            <a:endPar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endParaRPr>
          </a:p>
          <a:p>
            <a:pPr marL="228600" indent="-228600" fontAlgn="auto">
              <a:lnSpc>
                <a:spcPts val="1600"/>
              </a:lnSpc>
              <a:spcBef>
                <a:spcPts val="0"/>
              </a:spcBef>
              <a:spcAft>
                <a:spcPts val="1000"/>
              </a:spcAft>
              <a:buFont typeface="+mj-lt"/>
              <a:buAutoNum type="arabicPeriod"/>
            </a:pPr>
            <a:r>
              <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rPr>
              <a:t>For the lengthwise torsion of the pipe, the total torsion should be less than 0.02% of the total length.</a:t>
            </a:r>
            <a:endPar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endParaRPr>
          </a:p>
          <a:p>
            <a:pPr marL="228600" indent="-228600" fontAlgn="auto">
              <a:lnSpc>
                <a:spcPts val="1600"/>
              </a:lnSpc>
              <a:spcBef>
                <a:spcPts val="0"/>
              </a:spcBef>
              <a:spcAft>
                <a:spcPts val="1000"/>
              </a:spcAft>
              <a:buFont typeface="+mj-lt"/>
              <a:buAutoNum type="arabicPeriod"/>
            </a:pPr>
            <a:r>
              <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rPr>
              <a:t>The outer diameter tolerance of the profile should not exceed ±0.5% of the outer diameter, with a minimum of 0.2mm (according to the standard deviation level D4 specified in GB/T 17395-1998 for standardized outer diameter deviations).</a:t>
            </a:r>
            <a:endPar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endParaRPr>
          </a:p>
          <a:p>
            <a:pPr marL="228600" indent="-228600" fontAlgn="auto">
              <a:lnSpc>
                <a:spcPts val="1600"/>
              </a:lnSpc>
              <a:spcBef>
                <a:spcPts val="0"/>
              </a:spcBef>
              <a:spcAft>
                <a:spcPts val="1000"/>
              </a:spcAft>
              <a:buFont typeface="+mj-lt"/>
              <a:buAutoNum type="arabicPeriod"/>
            </a:pPr>
            <a:r>
              <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rPr>
              <a:t>When loading the pipes, ensure the safety of personnel and equipment. Bundle loading should be carried out using cranes operated by qualified and certified professionals. The crane should have both fast and slow speed functions, and slow speed should be used when approaching the loading platform.</a:t>
            </a:r>
            <a:endPar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endParaRPr>
          </a:p>
          <a:p>
            <a:pPr marL="228600" indent="-228600" fontAlgn="auto">
              <a:lnSpc>
                <a:spcPts val="1600"/>
              </a:lnSpc>
              <a:spcBef>
                <a:spcPts val="0"/>
              </a:spcBef>
              <a:spcAft>
                <a:spcPts val="1000"/>
              </a:spcAft>
              <a:buFont typeface="+mj-lt"/>
              <a:buAutoNum type="arabicPeriod"/>
            </a:pPr>
            <a:r>
              <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rPr>
              <a:t>Considering material errors, the positional error should be within IT12, and the shape and profile error should be within IT12.</a:t>
            </a:r>
            <a:endPar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endParaRPr>
          </a:p>
          <a:p>
            <a:pPr marL="228600" indent="-228600" fontAlgn="auto">
              <a:lnSpc>
                <a:spcPts val="1600"/>
              </a:lnSpc>
              <a:spcBef>
                <a:spcPts val="0"/>
              </a:spcBef>
              <a:spcAft>
                <a:spcPts val="1000"/>
              </a:spcAft>
              <a:buFont typeface="+mj-lt"/>
              <a:buAutoNum type="arabicPeriod"/>
            </a:pPr>
            <a:r>
              <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rPr>
              <a:t>The surface roughness of the pipe cross-section varies with the material and thickness.</a:t>
            </a:r>
            <a:endPar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endParaRPr>
          </a:p>
          <a:p>
            <a:pPr marL="228600" indent="-228600" fontAlgn="auto">
              <a:lnSpc>
                <a:spcPts val="1600"/>
              </a:lnSpc>
              <a:spcBef>
                <a:spcPts val="0"/>
              </a:spcBef>
              <a:spcAft>
                <a:spcPts val="1000"/>
              </a:spcAft>
              <a:buFont typeface="+mj-lt"/>
              <a:buAutoNum type="arabicPeriod"/>
            </a:pPr>
            <a:r>
              <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rPr>
              <a:t>Users must perform regular maintenance of the machine as instructed in the manual. Failure to do so may result in damage to the machine, and our company reserves the right to refuse repairs in such cases.</a:t>
            </a:r>
            <a:endPar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endParaRPr>
          </a:p>
          <a:p>
            <a:pPr marL="228600" indent="-228600" fontAlgn="auto">
              <a:lnSpc>
                <a:spcPts val="1600"/>
              </a:lnSpc>
              <a:spcBef>
                <a:spcPts val="0"/>
              </a:spcBef>
              <a:spcAft>
                <a:spcPts val="1000"/>
              </a:spcAft>
              <a:buFont typeface="+mj-lt"/>
              <a:buAutoNum type="arabicPeriod"/>
            </a:pPr>
            <a:r>
              <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rPr>
              <a:t>To ensure cutting effectiveness and minimize pipe deformation, the pipe thickness should meet the following criteria based on the pipe diameter:</a:t>
            </a:r>
            <a:endPar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endParaRPr>
          </a:p>
          <a:p>
            <a:pPr marL="228600" indent="-228600" fontAlgn="auto">
              <a:lnSpc>
                <a:spcPts val="1600"/>
              </a:lnSpc>
              <a:spcBef>
                <a:spcPts val="0"/>
              </a:spcBef>
              <a:spcAft>
                <a:spcPts val="1000"/>
              </a:spcAft>
              <a:buFont typeface="+mj-ea"/>
              <a:buAutoNum type="circleNumDbPlain"/>
            </a:pPr>
            <a:r>
              <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rPr>
              <a:t>For pipe diameters greater than φ50: 1/40 ≤ pipe thickness ≤ 1/10 of the pipe diameter.</a:t>
            </a:r>
            <a:endPar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endParaRPr>
          </a:p>
          <a:p>
            <a:pPr marL="228600" indent="-228600" fontAlgn="auto">
              <a:lnSpc>
                <a:spcPts val="1600"/>
              </a:lnSpc>
              <a:spcBef>
                <a:spcPts val="0"/>
              </a:spcBef>
              <a:spcAft>
                <a:spcPts val="1000"/>
              </a:spcAft>
              <a:buFont typeface="+mj-ea"/>
              <a:buAutoNum type="circleNumDbPlain"/>
            </a:pPr>
            <a:r>
              <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rPr>
              <a:t>For pipe diameters smaller than φ50: 0.8mm ≤ pipe thickness ≤ 1/10 of the pipe diameter.</a:t>
            </a:r>
            <a:endPar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endParaRPr>
          </a:p>
          <a:p>
            <a:pPr fontAlgn="auto">
              <a:lnSpc>
                <a:spcPts val="1600"/>
              </a:lnSpc>
              <a:spcBef>
                <a:spcPts val="0"/>
              </a:spcBef>
              <a:spcAft>
                <a:spcPts val="1000"/>
              </a:spcAft>
            </a:pPr>
            <a:r>
              <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rPr>
              <a:t>Please note that cutting effectiveness cannot be guaranteed if the bending distortion exceeds relevant standards. </a:t>
            </a:r>
            <a:endParaRPr lang="en-US" altLang="zh-CN" sz="950" kern="500" dirty="0">
              <a:solidFill>
                <a:schemeClr val="tx1">
                  <a:lumMod val="75000"/>
                  <a:lumOff val="25000"/>
                </a:schemeClr>
              </a:solidFill>
              <a:latin typeface="Poppins Medium" panose="02000000000000000000" charset="0"/>
              <a:ea typeface="Source Han Sans JP VF" panose="020B0200000000000000" charset="-122"/>
              <a:cs typeface="微软雅黑" panose="020B0503020204020204" charset="-122"/>
            </a:endParaRPr>
          </a:p>
        </p:txBody>
      </p:sp>
      <p:sp>
        <p:nvSpPr>
          <p:cNvPr id="10" name="矩形 9"/>
          <p:cNvSpPr/>
          <p:nvPr/>
        </p:nvSpPr>
        <p:spPr>
          <a:xfrm>
            <a:off x="469265" y="1468120"/>
            <a:ext cx="6617970" cy="328930"/>
          </a:xfrm>
          <a:prstGeom prst="rect">
            <a:avLst/>
          </a:prstGeom>
          <a:solidFill>
            <a:srgbClr val="B4B4B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文本框 12"/>
          <p:cNvSpPr txBox="1"/>
          <p:nvPr/>
        </p:nvSpPr>
        <p:spPr>
          <a:xfrm>
            <a:off x="585470" y="1492250"/>
            <a:ext cx="3784600" cy="337185"/>
          </a:xfrm>
          <a:prstGeom prst="rect">
            <a:avLst/>
          </a:prstGeom>
          <a:noFill/>
        </p:spPr>
        <p:txBody>
          <a:bodyPr wrap="square" rtlCol="0" anchor="t">
            <a:spAutoFit/>
          </a:bodyPr>
          <a:lstStyle/>
          <a:p>
            <a:r>
              <a:rPr lang="en-US" altLang="zh-CN" sz="1600" b="1" spc="130" dirty="0">
                <a:solidFill>
                  <a:schemeClr val="tx1">
                    <a:lumMod val="85000"/>
                    <a:lumOff val="15000"/>
                  </a:schemeClr>
                </a:solidFill>
                <a:latin typeface="Poppins Medium" panose="02000000000000000000" charset="0"/>
                <a:ea typeface="Source Han Sans JP VF" panose="020B0200000000000000" charset="-122"/>
                <a:sym typeface="+mn-ea"/>
              </a:rPr>
              <a:t>Precautions</a:t>
            </a:r>
            <a:endParaRPr lang="en-US" altLang="zh-CN" sz="1600" b="1" spc="130" dirty="0">
              <a:solidFill>
                <a:schemeClr val="tx1">
                  <a:lumMod val="85000"/>
                  <a:lumOff val="15000"/>
                </a:schemeClr>
              </a:solidFill>
              <a:latin typeface="Poppins Medium" panose="02000000000000000000" charset="0"/>
              <a:ea typeface="Source Han Sans JP VF" panose="020B0200000000000000" charset="-122"/>
              <a:sym typeface="+mn-ea"/>
            </a:endParaRPr>
          </a:p>
        </p:txBody>
      </p:sp>
      <p:grpSp>
        <p:nvGrpSpPr>
          <p:cNvPr id="31" name="组合 30"/>
          <p:cNvGrpSpPr/>
          <p:nvPr/>
        </p:nvGrpSpPr>
        <p:grpSpPr>
          <a:xfrm>
            <a:off x="173990" y="923290"/>
            <a:ext cx="1842135" cy="328295"/>
            <a:chOff x="274" y="1454"/>
            <a:chExt cx="2901" cy="517"/>
          </a:xfrm>
        </p:grpSpPr>
        <p:sp>
          <p:nvSpPr>
            <p:cNvPr id="6" name="副标题 2"/>
            <p:cNvSpPr>
              <a:spLocks noGrp="1"/>
            </p:cNvSpPr>
            <p:nvPr/>
          </p:nvSpPr>
          <p:spPr>
            <a:xfrm>
              <a:off x="274" y="1497"/>
              <a:ext cx="2901" cy="448"/>
            </a:xfrm>
            <a:prstGeom prst="rect">
              <a:avLst/>
            </a:prstGeom>
          </p:spPr>
          <p:txBody>
            <a:bodyPr vert="horz" lIns="91440" tIns="45720" rIns="91440" bIns="45720" rtlCol="0">
              <a:sp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pPr algn="ctr"/>
              <a:r>
                <a:rPr lang="en-US" altLang="zh-CN" sz="1400" dirty="0">
                  <a:solidFill>
                    <a:srgbClr val="0A69A5"/>
                  </a:solidFill>
                  <a:latin typeface="Poppins Medium" panose="02000000000000000000" charset="0"/>
                  <a:ea typeface="Source Han Sans JP VF" panose="020B0200000000000000" charset="-122"/>
                  <a:cs typeface="微软雅黑" panose="020B0503020204020204" charset="-122"/>
                </a:rPr>
                <a:t>SF6024T</a:t>
              </a:r>
              <a:endParaRPr lang="en-US" altLang="zh-CN" sz="1400" dirty="0">
                <a:solidFill>
                  <a:srgbClr val="0A69A5"/>
                </a:solidFill>
                <a:latin typeface="Poppins Medium" panose="02000000000000000000" charset="0"/>
                <a:ea typeface="Source Han Sans JP VF" panose="020B0200000000000000" charset="-122"/>
                <a:cs typeface="微软雅黑" panose="020B0503020204020204" charset="-122"/>
              </a:endParaRPr>
            </a:p>
          </p:txBody>
        </p:sp>
        <p:sp>
          <p:nvSpPr>
            <p:cNvPr id="2" name="流程图: 终止 1"/>
            <p:cNvSpPr/>
            <p:nvPr/>
          </p:nvSpPr>
          <p:spPr>
            <a:xfrm>
              <a:off x="798" y="1454"/>
              <a:ext cx="1891" cy="517"/>
            </a:xfrm>
            <a:prstGeom prst="flowChartTerminator">
              <a:avLst/>
            </a:prstGeom>
            <a:noFill/>
            <a:ln w="25400">
              <a:solidFill>
                <a:srgbClr val="0A69A5"/>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副标题 2"/>
          <p:cNvSpPr>
            <a:spLocks noGrp="1"/>
          </p:cNvSpPr>
          <p:nvPr/>
        </p:nvSpPr>
        <p:spPr>
          <a:xfrm>
            <a:off x="6761480" y="101523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04</a:t>
            </a:r>
            <a:endParaRPr lang="en-US" altLang="zh-CN" sz="1000" dirty="0">
              <a:solidFill>
                <a:srgbClr val="0A69A5"/>
              </a:solidFill>
              <a:latin typeface="微软雅黑" panose="020B0503020204020204" charset="-122"/>
              <a:cs typeface="微软雅黑" panose="020B0503020204020204" charset="-122"/>
            </a:endParaRPr>
          </a:p>
        </p:txBody>
      </p:sp>
      <p:sp>
        <p:nvSpPr>
          <p:cNvPr id="4" name="标题 1"/>
          <p:cNvSpPr>
            <a:spLocks noGrp="1"/>
          </p:cNvSpPr>
          <p:nvPr/>
        </p:nvSpPr>
        <p:spPr>
          <a:xfrm>
            <a:off x="445135" y="414020"/>
            <a:ext cx="3847732" cy="509270"/>
          </a:xfrm>
          <a:prstGeom prst="rect">
            <a:avLst/>
          </a:prstGeom>
        </p:spPr>
        <p:txBody>
          <a:bodyPr vert="horz" lIns="91440" tIns="45720" rIns="91440" bIns="45720" rtlCol="0" anchor="b">
            <a:noAutofit/>
          </a:bodyPr>
          <a:lstStyle>
            <a:lvl1pPr algn="ctr" defTabSz="756285"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US" altLang="zh-CN" sz="2200" b="1" dirty="0">
                <a:solidFill>
                  <a:schemeClr val="tx1"/>
                </a:solidFill>
                <a:latin typeface="Poppins Medium" panose="02000000000000000000" charset="0"/>
                <a:ea typeface="Source Han Sans JP VF" panose="020B0200000000000000" charset="-122"/>
                <a:cs typeface="思源黑体 CN Medium" panose="020B0600000000000000" charset="-122"/>
                <a:sym typeface="+mn-ea"/>
              </a:rPr>
              <a:t>CUTTING PARAMETERS</a:t>
            </a:r>
            <a:endParaRPr lang="en-US" altLang="zh-CN" sz="2200" b="1" dirty="0">
              <a:solidFill>
                <a:schemeClr val="tx1"/>
              </a:solidFill>
              <a:latin typeface="Poppins Medium" panose="02000000000000000000" charset="0"/>
              <a:ea typeface="Source Han Sans JP VF" panose="020B0200000000000000" charset="-122"/>
              <a:cs typeface="思源黑体 CN Medium" panose="020B0600000000000000" charset="-122"/>
              <a:sym typeface="+mn-ea"/>
            </a:endParaRPr>
          </a:p>
        </p:txBody>
      </p:sp>
      <p:grpSp>
        <p:nvGrpSpPr>
          <p:cNvPr id="3" name="组合 2"/>
          <p:cNvGrpSpPr/>
          <p:nvPr/>
        </p:nvGrpSpPr>
        <p:grpSpPr>
          <a:xfrm>
            <a:off x="173990" y="923290"/>
            <a:ext cx="1842135" cy="328295"/>
            <a:chOff x="274" y="1454"/>
            <a:chExt cx="2901" cy="517"/>
          </a:xfrm>
        </p:grpSpPr>
        <p:sp>
          <p:nvSpPr>
            <p:cNvPr id="7" name="副标题 2"/>
            <p:cNvSpPr>
              <a:spLocks noGrp="1"/>
            </p:cNvSpPr>
            <p:nvPr/>
          </p:nvSpPr>
          <p:spPr>
            <a:xfrm>
              <a:off x="274" y="1497"/>
              <a:ext cx="2901" cy="448"/>
            </a:xfrm>
            <a:prstGeom prst="rect">
              <a:avLst/>
            </a:prstGeom>
          </p:spPr>
          <p:txBody>
            <a:bodyPr vert="horz" lIns="91440" tIns="45720" rIns="91440" bIns="45720" rtlCol="0">
              <a:sp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pPr algn="ctr"/>
              <a:r>
                <a:rPr lang="en-US" altLang="zh-CN" sz="1400" dirty="0">
                  <a:solidFill>
                    <a:srgbClr val="0A69A5"/>
                  </a:solidFill>
                  <a:latin typeface="Poppins Medium" panose="02000000000000000000" charset="0"/>
                  <a:ea typeface="Source Han Sans JP VF" panose="020B0200000000000000" charset="-122"/>
                  <a:cs typeface="微软雅黑" panose="020B0503020204020204" charset="-122"/>
                  <a:sym typeface="+mn-ea"/>
                </a:rPr>
                <a:t>SF6024T</a:t>
              </a:r>
              <a:endParaRPr lang="en-US" altLang="zh-CN" sz="1400" dirty="0">
                <a:solidFill>
                  <a:srgbClr val="0A69A5"/>
                </a:solidFill>
                <a:latin typeface="Poppins Medium" panose="02000000000000000000" charset="0"/>
                <a:ea typeface="Source Han Sans JP VF" panose="020B0200000000000000" charset="-122"/>
                <a:cs typeface="微软雅黑" panose="020B0503020204020204" charset="-122"/>
                <a:sym typeface="+mn-ea"/>
              </a:endParaRPr>
            </a:p>
          </p:txBody>
        </p:sp>
        <p:sp>
          <p:nvSpPr>
            <p:cNvPr id="11" name="流程图: 终止 10"/>
            <p:cNvSpPr/>
            <p:nvPr/>
          </p:nvSpPr>
          <p:spPr>
            <a:xfrm>
              <a:off x="798" y="1454"/>
              <a:ext cx="1891" cy="517"/>
            </a:xfrm>
            <a:prstGeom prst="flowChartTerminator">
              <a:avLst/>
            </a:prstGeom>
            <a:noFill/>
            <a:ln w="25400">
              <a:solidFill>
                <a:srgbClr val="0A69A5"/>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aphicFrame>
        <p:nvGraphicFramePr>
          <p:cNvPr id="2" name="表格 1"/>
          <p:cNvGraphicFramePr/>
          <p:nvPr>
            <p:custDataLst>
              <p:tags r:id="rId1"/>
            </p:custDataLst>
          </p:nvPr>
        </p:nvGraphicFramePr>
        <p:xfrm>
          <a:off x="506730" y="1381125"/>
          <a:ext cx="6482715" cy="8736690"/>
        </p:xfrm>
        <a:graphic>
          <a:graphicData uri="http://schemas.openxmlformats.org/drawingml/2006/table">
            <a:tbl>
              <a:tblPr firstRow="1" bandRow="1">
                <a:tableStyleId>{5C22544A-7EE6-4342-B048-85BDC9FD1C3A}</a:tableStyleId>
              </a:tblPr>
              <a:tblGrid>
                <a:gridCol w="1906905"/>
                <a:gridCol w="1945005"/>
                <a:gridCol w="2630805"/>
              </a:tblGrid>
              <a:tr h="735330">
                <a:tc>
                  <a:txBody>
                    <a:bodyPr/>
                    <a:lstStyle/>
                    <a:p>
                      <a:pPr algn="ctr">
                        <a:buNone/>
                      </a:pPr>
                      <a:r>
                        <a:rPr lang="en-US" sz="1400" b="1" spc="130" dirty="0">
                          <a:solidFill>
                            <a:schemeClr val="tx1">
                              <a:lumMod val="85000"/>
                              <a:lumOff val="15000"/>
                            </a:schemeClr>
                          </a:solidFill>
                          <a:latin typeface="Poppins Medium" panose="02000000000000000000" charset="0"/>
                          <a:ea typeface="Source Han Sans JP VF" panose="020B0200000000000000" charset="-122"/>
                          <a:cs typeface="Poppins Medium" panose="02000000000000000000" charset="0"/>
                          <a:sym typeface="+mn-ea"/>
                        </a:rPr>
                        <a:t>Tube cross-section</a:t>
                      </a:r>
                      <a:endParaRPr lang="en-US" sz="1400" b="1" spc="130" dirty="0">
                        <a:solidFill>
                          <a:schemeClr val="tx1">
                            <a:lumMod val="85000"/>
                            <a:lumOff val="15000"/>
                          </a:schemeClr>
                        </a:solidFill>
                        <a:latin typeface="Poppins Medium" panose="02000000000000000000" charset="0"/>
                        <a:ea typeface="Source Han Sans JP VF" panose="020B0200000000000000" charset="-122"/>
                        <a:cs typeface="Poppins Medium" panose="02000000000000000000" charset="0"/>
                        <a:sym typeface="+mn-ea"/>
                      </a:endParaRPr>
                    </a:p>
                  </a:txBody>
                  <a:tcPr anchor="ctr">
                    <a:solidFill>
                      <a:srgbClr val="7F8AA5"/>
                    </a:solidFill>
                  </a:tcPr>
                </a:tc>
                <a:tc>
                  <a:txBody>
                    <a:bodyPr/>
                    <a:lstStyle/>
                    <a:p>
                      <a:pPr indent="0" algn="ctr">
                        <a:lnSpc>
                          <a:spcPct val="120000"/>
                        </a:lnSpc>
                        <a:spcBef>
                          <a:spcPts val="0"/>
                        </a:spcBef>
                        <a:spcAft>
                          <a:spcPts val="0"/>
                        </a:spcAft>
                        <a:buNone/>
                      </a:pPr>
                      <a:r>
                        <a:rPr lang="en-US" altLang="zh-CN" sz="1400" b="1" spc="130" dirty="0">
                          <a:solidFill>
                            <a:schemeClr val="tx1">
                              <a:lumMod val="85000"/>
                              <a:lumOff val="15000"/>
                            </a:schemeClr>
                          </a:solidFill>
                          <a:latin typeface="Poppins Medium" panose="02000000000000000000" charset="0"/>
                          <a:ea typeface="Source Han Sans JP VF" panose="020B0200000000000000" charset="-122"/>
                          <a:cs typeface="Poppins Medium" panose="02000000000000000000" charset="0"/>
                          <a:sym typeface="+mn-ea"/>
                        </a:rPr>
                        <a:t>Tube</a:t>
                      </a:r>
                      <a:r>
                        <a:rPr lang="zh-CN" altLang="en-US" sz="1400" b="1" spc="130" dirty="0">
                          <a:solidFill>
                            <a:schemeClr val="tx1">
                              <a:lumMod val="85000"/>
                              <a:lumOff val="15000"/>
                            </a:schemeClr>
                          </a:solidFill>
                          <a:latin typeface="Poppins Medium" panose="02000000000000000000" charset="0"/>
                          <a:ea typeface="Source Han Sans JP VF" panose="020B0200000000000000" charset="-122"/>
                          <a:cs typeface="Poppins Medium" panose="02000000000000000000" charset="0"/>
                        </a:rPr>
                        <a:t> type</a:t>
                      </a:r>
                      <a:endParaRPr lang="zh-CN" altLang="en-US" sz="1400" b="1" spc="130" dirty="0">
                        <a:solidFill>
                          <a:schemeClr val="tx1">
                            <a:lumMod val="85000"/>
                            <a:lumOff val="15000"/>
                          </a:schemeClr>
                        </a:solidFill>
                        <a:latin typeface="Poppins Medium" panose="02000000000000000000" charset="0"/>
                        <a:ea typeface="Source Han Sans JP VF" panose="020B0200000000000000" charset="-122"/>
                        <a:cs typeface="Poppins Medium" panose="02000000000000000000" charset="0"/>
                      </a:endParaRPr>
                    </a:p>
                  </a:txBody>
                  <a:tcPr marL="0" marR="0" marT="0" marB="0" anchor="ctr">
                    <a:solidFill>
                      <a:srgbClr val="7F8AA5"/>
                    </a:solidFill>
                  </a:tcPr>
                </a:tc>
                <a:tc>
                  <a:txBody>
                    <a:bodyPr/>
                    <a:lstStyle/>
                    <a:p>
                      <a:pPr indent="0" algn="ctr">
                        <a:lnSpc>
                          <a:spcPct val="120000"/>
                        </a:lnSpc>
                        <a:spcBef>
                          <a:spcPts val="0"/>
                        </a:spcBef>
                        <a:spcAft>
                          <a:spcPts val="0"/>
                        </a:spcAft>
                        <a:buNone/>
                      </a:pPr>
                      <a:r>
                        <a:rPr lang="zh-CN" altLang="en-US" sz="1400" b="1" spc="130" dirty="0">
                          <a:solidFill>
                            <a:schemeClr val="tx1">
                              <a:lumMod val="85000"/>
                              <a:lumOff val="15000"/>
                            </a:schemeClr>
                          </a:solidFill>
                          <a:latin typeface="Poppins Medium" panose="02000000000000000000" charset="0"/>
                          <a:ea typeface="Source Han Sans JP VF" panose="020B0200000000000000" charset="-122"/>
                          <a:cs typeface="Poppins Medium" panose="02000000000000000000" charset="0"/>
                          <a:sym typeface="+mn-ea"/>
                        </a:rPr>
                        <a:t>Clamping range</a:t>
                      </a:r>
                      <a:endParaRPr lang="zh-CN" altLang="en-US" sz="1400" b="1" spc="130" dirty="0">
                        <a:solidFill>
                          <a:schemeClr val="tx1">
                            <a:lumMod val="85000"/>
                            <a:lumOff val="15000"/>
                          </a:schemeClr>
                        </a:solidFill>
                        <a:latin typeface="Poppins Medium" panose="02000000000000000000" charset="0"/>
                        <a:ea typeface="Source Han Sans JP VF" panose="020B0200000000000000" charset="-122"/>
                        <a:cs typeface="Poppins Medium" panose="02000000000000000000" charset="0"/>
                        <a:sym typeface="+mn-ea"/>
                      </a:endParaRPr>
                    </a:p>
                    <a:p>
                      <a:pPr indent="0" algn="ctr">
                        <a:lnSpc>
                          <a:spcPct val="120000"/>
                        </a:lnSpc>
                        <a:spcBef>
                          <a:spcPts val="0"/>
                        </a:spcBef>
                        <a:spcAft>
                          <a:spcPts val="0"/>
                        </a:spcAft>
                        <a:buNone/>
                      </a:pPr>
                      <a:r>
                        <a:rPr lang="zh-CN" altLang="en-US" sz="1400" b="1" spc="130" dirty="0">
                          <a:solidFill>
                            <a:schemeClr val="tx1">
                              <a:lumMod val="85000"/>
                              <a:lumOff val="15000"/>
                            </a:schemeClr>
                          </a:solidFill>
                          <a:latin typeface="Poppins Medium" panose="02000000000000000000" charset="0"/>
                          <a:ea typeface="Source Han Sans JP VF" panose="020B0200000000000000" charset="-122"/>
                          <a:cs typeface="Poppins Medium" panose="02000000000000000000" charset="0"/>
                          <a:sym typeface="+mn-ea"/>
                        </a:rPr>
                        <a:t>min~ max a(mm)</a:t>
                      </a:r>
                      <a:endParaRPr lang="zh-CN" altLang="en-US" sz="1400" b="1" spc="130" dirty="0">
                        <a:solidFill>
                          <a:schemeClr val="tx1">
                            <a:lumMod val="85000"/>
                            <a:lumOff val="15000"/>
                          </a:schemeClr>
                        </a:solidFill>
                        <a:latin typeface="Poppins Medium" panose="02000000000000000000" charset="0"/>
                        <a:ea typeface="Source Han Sans JP VF" panose="020B0200000000000000" charset="-122"/>
                        <a:cs typeface="Poppins Medium" panose="02000000000000000000" charset="0"/>
                        <a:sym typeface="+mn-ea"/>
                      </a:endParaRPr>
                    </a:p>
                  </a:txBody>
                  <a:tcPr marL="0" marR="0" marT="0" marB="0" anchor="ctr">
                    <a:solidFill>
                      <a:srgbClr val="7F8AA5"/>
                    </a:solidFill>
                  </a:tcPr>
                </a:tc>
              </a:tr>
              <a:tr h="1044000">
                <a:tc>
                  <a:txBody>
                    <a:bodyPr/>
                    <a:lstStyle/>
                    <a:p>
                      <a:pPr algn="ctr">
                        <a:buNone/>
                      </a:pPr>
                      <a:endParaRPr lang="zh-CN" altLang="en-US">
                        <a:ea typeface="Source Han Sans JP VF" panose="020B0200000000000000" charset="-122"/>
                      </a:endParaRPr>
                    </a:p>
                  </a:txBody>
                  <a:tcPr anchor="ctr">
                    <a:solidFill>
                      <a:srgbClr val="E2E2E2"/>
                    </a:solidFill>
                  </a:tcPr>
                </a:tc>
                <a:tc>
                  <a:txBody>
                    <a:bodyPr/>
                    <a:lstStyle/>
                    <a:p>
                      <a:pPr algn="ctr">
                        <a:lnSpc>
                          <a:spcPct val="100000"/>
                        </a:lnSpc>
                        <a:buNone/>
                      </a:pPr>
                      <a:r>
                        <a:rPr lang="zh-CN" altLang="en-US" sz="1200" b="0" spc="130" dirty="0">
                          <a:solidFill>
                            <a:schemeClr val="tx1"/>
                          </a:solidFill>
                          <a:latin typeface="Poppins Medium" panose="02000000000000000000" charset="0"/>
                          <a:ea typeface="Source Han Sans JP VF" panose="020B0200000000000000" charset="-122"/>
                          <a:cs typeface="Poppins Medium" panose="02000000000000000000" charset="0"/>
                          <a:sym typeface="+mn-ea"/>
                        </a:rPr>
                        <a:t>Round tube</a:t>
                      </a:r>
                      <a:endParaRPr lang="zh-CN" altLang="en-US" sz="1200" b="0" spc="130" dirty="0">
                        <a:solidFill>
                          <a:schemeClr val="tx1"/>
                        </a:solidFill>
                        <a:latin typeface="Poppins Medium" panose="02000000000000000000" charset="0"/>
                        <a:ea typeface="Source Han Sans JP VF" panose="020B0200000000000000" charset="-122"/>
                        <a:cs typeface="Poppins Medium" panose="02000000000000000000" charset="0"/>
                        <a:sym typeface="+mn-ea"/>
                      </a:endParaRPr>
                    </a:p>
                  </a:txBody>
                  <a:tcPr anchor="ctr">
                    <a:solidFill>
                      <a:srgbClr val="E2E2E2"/>
                    </a:solidFill>
                  </a:tcPr>
                </a:tc>
                <a:tc>
                  <a:txBody>
                    <a:bodyPr/>
                    <a:lstStyle/>
                    <a:p>
                      <a:pPr indent="0" algn="l">
                        <a:lnSpc>
                          <a:spcPct val="120000"/>
                        </a:lnSpc>
                        <a:spcBef>
                          <a:spcPts val="0"/>
                        </a:spcBef>
                        <a:spcAft>
                          <a:spcPts val="0"/>
                        </a:spcAft>
                        <a:buNone/>
                      </a:pPr>
                      <a:r>
                        <a:rPr sz="1000" b="0" spc="130" dirty="0">
                          <a:solidFill>
                            <a:schemeClr val="tx1"/>
                          </a:solidFill>
                          <a:latin typeface="Poppins Medium" panose="02000000000000000000" charset="0"/>
                          <a:ea typeface="Source Han Sans JP VF" panose="020B0200000000000000" charset="-122"/>
                          <a:sym typeface="+mn-ea"/>
                        </a:rPr>
                        <a:t>min~ max D(mm):10~230mm</a:t>
                      </a:r>
                      <a:endParaRPr sz="1000" b="0" spc="130" dirty="0">
                        <a:solidFill>
                          <a:schemeClr val="tx1"/>
                        </a:solidFill>
                        <a:latin typeface="Poppins Medium" panose="02000000000000000000" charset="0"/>
                        <a:ea typeface="Source Han Sans JP VF" panose="020B0200000000000000" charset="-122"/>
                        <a:sym typeface="+mn-ea"/>
                      </a:endParaRPr>
                    </a:p>
                    <a:p>
                      <a:pPr indent="0" algn="l">
                        <a:lnSpc>
                          <a:spcPct val="120000"/>
                        </a:lnSpc>
                        <a:spcBef>
                          <a:spcPts val="0"/>
                        </a:spcBef>
                        <a:spcAft>
                          <a:spcPts val="0"/>
                        </a:spcAft>
                        <a:buNone/>
                      </a:pPr>
                      <a:r>
                        <a:rPr sz="1000" b="0" spc="130" dirty="0">
                          <a:solidFill>
                            <a:schemeClr val="tx1"/>
                          </a:solidFill>
                          <a:latin typeface="Poppins Medium" panose="02000000000000000000" charset="0"/>
                          <a:ea typeface="Source Han Sans JP VF" panose="020B0200000000000000" charset="-122"/>
                          <a:sym typeface="+mn-ea"/>
                        </a:rPr>
                        <a:t>φ10-φ230mm</a:t>
                      </a:r>
                      <a:endParaRPr sz="1000" b="0" spc="130" dirty="0">
                        <a:solidFill>
                          <a:schemeClr val="tx1"/>
                        </a:solidFill>
                        <a:latin typeface="Poppins Medium" panose="02000000000000000000" charset="0"/>
                        <a:ea typeface="Source Han Sans JP VF" panose="020B0200000000000000" charset="-122"/>
                        <a:sym typeface="+mn-ea"/>
                      </a:endParaRPr>
                    </a:p>
                  </a:txBody>
                  <a:tcPr anchor="ctr">
                    <a:solidFill>
                      <a:srgbClr val="E2E2E2"/>
                    </a:solidFill>
                  </a:tcPr>
                </a:tc>
              </a:tr>
              <a:tr h="1044000">
                <a:tc>
                  <a:txBody>
                    <a:bodyPr/>
                    <a:lstStyle/>
                    <a:p>
                      <a:pPr algn="ctr">
                        <a:buNone/>
                      </a:pPr>
                      <a:endParaRPr lang="zh-CN" altLang="en-US">
                        <a:ea typeface="Source Han Sans JP VF" panose="020B0200000000000000" charset="-122"/>
                      </a:endParaRPr>
                    </a:p>
                  </a:txBody>
                  <a:tcPr anchor="ctr">
                    <a:solidFill>
                      <a:srgbClr val="C5C5C5"/>
                    </a:solidFill>
                  </a:tcPr>
                </a:tc>
                <a:tc>
                  <a:txBody>
                    <a:bodyPr/>
                    <a:lstStyle/>
                    <a:p>
                      <a:pPr algn="ctr">
                        <a:lnSpc>
                          <a:spcPct val="100000"/>
                        </a:lnSpc>
                        <a:buNone/>
                      </a:pPr>
                      <a:r>
                        <a:rPr lang="zh-CN" altLang="en-US" sz="1200" b="0" spc="130" dirty="0">
                          <a:solidFill>
                            <a:schemeClr val="tx1"/>
                          </a:solidFill>
                          <a:latin typeface="Poppins Medium" panose="02000000000000000000" charset="0"/>
                          <a:ea typeface="Source Han Sans JP VF" panose="020B0200000000000000" charset="-122"/>
                          <a:cs typeface="Poppins Medium" panose="02000000000000000000" charset="0"/>
                          <a:sym typeface="+mn-ea"/>
                        </a:rPr>
                        <a:t>Square tube</a:t>
                      </a:r>
                      <a:endParaRPr lang="zh-CN" altLang="en-US" sz="1200" b="0" spc="130" dirty="0">
                        <a:solidFill>
                          <a:schemeClr val="tx1"/>
                        </a:solidFill>
                        <a:latin typeface="Poppins Medium" panose="02000000000000000000" charset="0"/>
                        <a:ea typeface="Source Han Sans JP VF" panose="020B0200000000000000" charset="-122"/>
                        <a:cs typeface="Poppins Medium" panose="02000000000000000000" charset="0"/>
                        <a:sym typeface="+mn-ea"/>
                      </a:endParaRPr>
                    </a:p>
                  </a:txBody>
                  <a:tcPr anchor="ctr">
                    <a:solidFill>
                      <a:srgbClr val="C5C5C5"/>
                    </a:solidFill>
                  </a:tcPr>
                </a:tc>
                <a:tc>
                  <a:txBody>
                    <a:bodyPr/>
                    <a:lstStyle/>
                    <a:p>
                      <a:pPr algn="l">
                        <a:buNone/>
                      </a:pPr>
                      <a:r>
                        <a:rPr sz="1000" b="0" spc="130" dirty="0">
                          <a:solidFill>
                            <a:schemeClr val="tx1"/>
                          </a:solidFill>
                          <a:latin typeface="Poppins Medium" panose="02000000000000000000" charset="0"/>
                          <a:ea typeface="Source Han Sans JP VF" panose="020B0200000000000000" charset="-122"/>
                          <a:sym typeface="+mn-ea"/>
                        </a:rPr>
                        <a:t>min~ max a(mm):10~230mm</a:t>
                      </a:r>
                      <a:endParaRPr sz="1000" b="0" spc="130" dirty="0">
                        <a:solidFill>
                          <a:schemeClr val="tx1"/>
                        </a:solidFill>
                        <a:latin typeface="Poppins Medium" panose="02000000000000000000" charset="0"/>
                        <a:ea typeface="Source Han Sans JP VF" panose="020B0200000000000000" charset="-122"/>
                        <a:sym typeface="+mn-ea"/>
                      </a:endParaRPr>
                    </a:p>
                    <a:p>
                      <a:pPr algn="l">
                        <a:buNone/>
                      </a:pPr>
                      <a:r>
                        <a:rPr sz="1000" b="0" spc="130" dirty="0">
                          <a:solidFill>
                            <a:schemeClr val="tx1"/>
                          </a:solidFill>
                          <a:latin typeface="Poppins Medium" panose="02000000000000000000" charset="0"/>
                          <a:ea typeface="Source Han Sans JP VF" panose="020B0200000000000000" charset="-122"/>
                          <a:sym typeface="+mn-ea"/>
                        </a:rPr>
                        <a:t>□10x10-□230x230mm</a:t>
                      </a:r>
                      <a:endParaRPr sz="1000" b="0" spc="130" dirty="0">
                        <a:solidFill>
                          <a:schemeClr val="tx1"/>
                        </a:solidFill>
                        <a:latin typeface="Poppins Medium" panose="02000000000000000000" charset="0"/>
                        <a:ea typeface="Source Han Sans JP VF" panose="020B0200000000000000" charset="-122"/>
                        <a:sym typeface="+mn-ea"/>
                      </a:endParaRPr>
                    </a:p>
                  </a:txBody>
                  <a:tcPr anchor="ctr">
                    <a:solidFill>
                      <a:srgbClr val="C5C5C5"/>
                    </a:solidFill>
                  </a:tcPr>
                </a:tc>
              </a:tr>
              <a:tr h="1044000">
                <a:tc>
                  <a:txBody>
                    <a:bodyPr/>
                    <a:lstStyle/>
                    <a:p>
                      <a:pPr algn="ctr">
                        <a:buNone/>
                      </a:pPr>
                      <a:endParaRPr lang="zh-CN" altLang="en-US">
                        <a:ea typeface="Source Han Sans JP VF" panose="020B0200000000000000" charset="-122"/>
                      </a:endParaRPr>
                    </a:p>
                  </a:txBody>
                  <a:tcPr anchor="ctr">
                    <a:solidFill>
                      <a:srgbClr val="E2E2E2"/>
                    </a:solidFill>
                  </a:tcPr>
                </a:tc>
                <a:tc>
                  <a:txBody>
                    <a:bodyPr/>
                    <a:lstStyle/>
                    <a:p>
                      <a:pPr algn="ctr">
                        <a:lnSpc>
                          <a:spcPct val="100000"/>
                        </a:lnSpc>
                        <a:buNone/>
                      </a:pPr>
                      <a:r>
                        <a:rPr lang="zh-CN" altLang="en-US" sz="1200" b="0" spc="130" dirty="0">
                          <a:solidFill>
                            <a:schemeClr val="tx1"/>
                          </a:solidFill>
                          <a:latin typeface="Poppins Medium" panose="02000000000000000000" charset="0"/>
                          <a:ea typeface="Source Han Sans JP VF" panose="020B0200000000000000" charset="-122"/>
                          <a:cs typeface="Poppins Medium" panose="02000000000000000000" charset="0"/>
                          <a:sym typeface="+mn-ea"/>
                        </a:rPr>
                        <a:t>Rectangular tube</a:t>
                      </a:r>
                      <a:endParaRPr lang="zh-CN" altLang="en-US" sz="1200" b="0" spc="130" dirty="0">
                        <a:solidFill>
                          <a:schemeClr val="tx1"/>
                        </a:solidFill>
                        <a:latin typeface="Poppins Medium" panose="02000000000000000000" charset="0"/>
                        <a:ea typeface="Source Han Sans JP VF" panose="020B0200000000000000" charset="-122"/>
                        <a:cs typeface="Poppins Medium" panose="02000000000000000000" charset="0"/>
                        <a:sym typeface="+mn-ea"/>
                      </a:endParaRPr>
                    </a:p>
                  </a:txBody>
                  <a:tcPr anchor="ctr">
                    <a:solidFill>
                      <a:srgbClr val="E2E2E2"/>
                    </a:solidFill>
                  </a:tcPr>
                </a:tc>
                <a:tc>
                  <a:txBody>
                    <a:bodyPr/>
                    <a:lstStyle/>
                    <a:p>
                      <a:pPr algn="l">
                        <a:buNone/>
                      </a:pPr>
                      <a:r>
                        <a:rPr sz="1000" b="0" spc="130" dirty="0">
                          <a:solidFill>
                            <a:schemeClr val="tx1"/>
                          </a:solidFill>
                          <a:latin typeface="Poppins Medium" panose="02000000000000000000" charset="0"/>
                          <a:ea typeface="Source Han Sans JP VF" panose="020B0200000000000000" charset="-122"/>
                          <a:sym typeface="+mn-ea"/>
                        </a:rPr>
                        <a:t>min~ max a(mm):10~230 mm</a:t>
                      </a:r>
                      <a:endParaRPr sz="1000" b="0" spc="130" dirty="0">
                        <a:solidFill>
                          <a:schemeClr val="tx1"/>
                        </a:solidFill>
                        <a:latin typeface="Poppins Medium" panose="02000000000000000000" charset="0"/>
                        <a:ea typeface="Source Han Sans JP VF" panose="020B0200000000000000" charset="-122"/>
                        <a:sym typeface="+mn-ea"/>
                      </a:endParaRPr>
                    </a:p>
                    <a:p>
                      <a:pPr algn="l">
                        <a:buNone/>
                      </a:pPr>
                      <a:r>
                        <a:rPr sz="1000" b="0" spc="130" dirty="0">
                          <a:solidFill>
                            <a:schemeClr val="tx1"/>
                          </a:solidFill>
                          <a:latin typeface="Poppins Medium" panose="02000000000000000000" charset="0"/>
                          <a:ea typeface="Source Han Sans JP VF" panose="020B0200000000000000" charset="-122"/>
                          <a:sym typeface="+mn-ea"/>
                        </a:rPr>
                        <a:t>min~ max b(mm):10~230 mm</a:t>
                      </a:r>
                      <a:endParaRPr sz="1000" b="0" spc="130" dirty="0">
                        <a:solidFill>
                          <a:schemeClr val="tx1"/>
                        </a:solidFill>
                        <a:latin typeface="Poppins Medium" panose="02000000000000000000" charset="0"/>
                        <a:ea typeface="Source Han Sans JP VF" panose="020B0200000000000000" charset="-122"/>
                        <a:sym typeface="+mn-ea"/>
                      </a:endParaRPr>
                    </a:p>
                    <a:p>
                      <a:pPr algn="l">
                        <a:buNone/>
                      </a:pPr>
                      <a:r>
                        <a:rPr sz="1000" b="0" spc="130" dirty="0">
                          <a:solidFill>
                            <a:schemeClr val="tx1"/>
                          </a:solidFill>
                          <a:latin typeface="Poppins Medium" panose="02000000000000000000" charset="0"/>
                          <a:ea typeface="Source Han Sans JP VF" panose="020B0200000000000000" charset="-122"/>
                          <a:sym typeface="+mn-ea"/>
                        </a:rPr>
                        <a:t>□10x10-□230x230mm</a:t>
                      </a:r>
                      <a:endParaRPr sz="1000" b="0" spc="130" dirty="0">
                        <a:solidFill>
                          <a:schemeClr val="tx1"/>
                        </a:solidFill>
                        <a:latin typeface="Poppins Medium" panose="02000000000000000000" charset="0"/>
                        <a:ea typeface="Source Han Sans JP VF" panose="020B0200000000000000" charset="-122"/>
                        <a:sym typeface="+mn-ea"/>
                      </a:endParaRPr>
                    </a:p>
                  </a:txBody>
                  <a:tcPr anchor="ctr">
                    <a:solidFill>
                      <a:srgbClr val="E2E2E2"/>
                    </a:solidFill>
                  </a:tcPr>
                </a:tc>
              </a:tr>
              <a:tr h="1044000">
                <a:tc>
                  <a:txBody>
                    <a:bodyPr/>
                    <a:lstStyle/>
                    <a:p>
                      <a:pPr algn="ctr">
                        <a:buNone/>
                      </a:pPr>
                      <a:endParaRPr lang="zh-CN" altLang="en-US">
                        <a:ea typeface="Source Han Sans JP VF" panose="020B0200000000000000" charset="-122"/>
                      </a:endParaRPr>
                    </a:p>
                  </a:txBody>
                  <a:tcPr anchor="ctr">
                    <a:solidFill>
                      <a:srgbClr val="C5C5C5"/>
                    </a:solidFill>
                  </a:tcPr>
                </a:tc>
                <a:tc>
                  <a:txBody>
                    <a:bodyPr/>
                    <a:lstStyle/>
                    <a:p>
                      <a:pPr algn="ctr">
                        <a:lnSpc>
                          <a:spcPct val="100000"/>
                        </a:lnSpc>
                        <a:buNone/>
                      </a:pPr>
                      <a:r>
                        <a:rPr lang="zh-CN" altLang="en-US" sz="1200" b="0" spc="130" dirty="0">
                          <a:solidFill>
                            <a:schemeClr val="tx1"/>
                          </a:solidFill>
                          <a:latin typeface="Poppins Medium" panose="02000000000000000000" charset="0"/>
                          <a:ea typeface="Source Han Sans JP VF" panose="020B0200000000000000" charset="-122"/>
                          <a:cs typeface="Poppins Medium" panose="02000000000000000000" charset="0"/>
                          <a:sym typeface="+mn-ea"/>
                        </a:rPr>
                        <a:t>Elliptical tube</a:t>
                      </a:r>
                      <a:endParaRPr lang="zh-CN" altLang="en-US" sz="1200" b="0" spc="130" dirty="0">
                        <a:solidFill>
                          <a:schemeClr val="tx1"/>
                        </a:solidFill>
                        <a:latin typeface="Poppins Medium" panose="02000000000000000000" charset="0"/>
                        <a:ea typeface="Source Han Sans JP VF" panose="020B0200000000000000" charset="-122"/>
                        <a:cs typeface="Poppins Medium" panose="02000000000000000000" charset="0"/>
                        <a:sym typeface="+mn-ea"/>
                      </a:endParaRPr>
                    </a:p>
                  </a:txBody>
                  <a:tcPr anchor="ctr">
                    <a:solidFill>
                      <a:srgbClr val="C5C5C5"/>
                    </a:solidFill>
                  </a:tcPr>
                </a:tc>
                <a:tc>
                  <a:txBody>
                    <a:bodyPr/>
                    <a:lstStyle/>
                    <a:p>
                      <a:pPr algn="l">
                        <a:lnSpc>
                          <a:spcPct val="100000"/>
                        </a:lnSpc>
                        <a:buNone/>
                      </a:pPr>
                      <a:r>
                        <a:rPr lang="en-US" altLang="zh-CN" sz="1000" b="0" spc="130" dirty="0">
                          <a:solidFill>
                            <a:schemeClr val="tx1"/>
                          </a:solidFill>
                          <a:latin typeface="Poppins Medium" panose="02000000000000000000" charset="0"/>
                          <a:ea typeface="Source Han Sans JP VF" panose="020B0200000000000000" charset="-122"/>
                          <a:cs typeface="Poppins Medium" panose="02000000000000000000" charset="0"/>
                          <a:sym typeface="+mn-ea"/>
                        </a:rPr>
                        <a:t>Please send the specific dimension drawing</a:t>
                      </a:r>
                      <a:endParaRPr lang="en-US" altLang="zh-CN" sz="1000" b="0" spc="130" dirty="0">
                        <a:solidFill>
                          <a:schemeClr val="tx1"/>
                        </a:solidFill>
                        <a:latin typeface="Poppins Medium" panose="02000000000000000000" charset="0"/>
                        <a:ea typeface="Source Han Sans JP VF" panose="020B0200000000000000" charset="-122"/>
                        <a:cs typeface="Poppins Medium" panose="02000000000000000000" charset="0"/>
                        <a:sym typeface="+mn-ea"/>
                      </a:endParaRPr>
                    </a:p>
                  </a:txBody>
                  <a:tcPr anchor="ctr">
                    <a:solidFill>
                      <a:srgbClr val="C5C5C5"/>
                    </a:solidFill>
                  </a:tcPr>
                </a:tc>
              </a:tr>
              <a:tr h="1044000">
                <a:tc>
                  <a:txBody>
                    <a:bodyPr/>
                    <a:lstStyle/>
                    <a:p>
                      <a:pPr algn="ctr">
                        <a:buNone/>
                      </a:pPr>
                      <a:endParaRPr lang="zh-CN" altLang="en-US">
                        <a:ea typeface="Source Han Sans JP VF" panose="020B0200000000000000" charset="-122"/>
                      </a:endParaRPr>
                    </a:p>
                  </a:txBody>
                  <a:tcPr anchor="ctr">
                    <a:solidFill>
                      <a:srgbClr val="E2E2E2"/>
                    </a:solidFill>
                  </a:tcPr>
                </a:tc>
                <a:tc>
                  <a:txBody>
                    <a:bodyPr/>
                    <a:lstStyle/>
                    <a:p>
                      <a:pPr algn="ctr">
                        <a:lnSpc>
                          <a:spcPct val="100000"/>
                        </a:lnSpc>
                        <a:buNone/>
                      </a:pPr>
                      <a:r>
                        <a:rPr lang="zh-CN" altLang="en-US" sz="1200" b="0" spc="130" dirty="0">
                          <a:solidFill>
                            <a:schemeClr val="tx1"/>
                          </a:solidFill>
                          <a:latin typeface="Poppins Medium" panose="02000000000000000000" charset="0"/>
                          <a:ea typeface="Source Han Sans JP VF" panose="020B0200000000000000" charset="-122"/>
                          <a:cs typeface="Poppins Medium" panose="02000000000000000000" charset="0"/>
                          <a:sym typeface="+mn-ea"/>
                        </a:rPr>
                        <a:t>I-beam</a:t>
                      </a:r>
                      <a:endParaRPr lang="zh-CN" altLang="en-US" sz="1200" b="0" spc="130" dirty="0">
                        <a:solidFill>
                          <a:schemeClr val="tx1"/>
                        </a:solidFill>
                        <a:latin typeface="Poppins Medium" panose="02000000000000000000" charset="0"/>
                        <a:ea typeface="Source Han Sans JP VF" panose="020B0200000000000000" charset="-122"/>
                        <a:cs typeface="Poppins Medium" panose="02000000000000000000" charset="0"/>
                        <a:sym typeface="+mn-ea"/>
                      </a:endParaRPr>
                    </a:p>
                  </a:txBody>
                  <a:tcPr anchor="ctr">
                    <a:solidFill>
                      <a:srgbClr val="E2E2E2"/>
                    </a:solidFill>
                  </a:tcPr>
                </a:tc>
                <a:tc>
                  <a:txBody>
                    <a:bodyPr/>
                    <a:lstStyle/>
                    <a:p>
                      <a:pPr indent="0" algn="l">
                        <a:lnSpc>
                          <a:spcPct val="120000"/>
                        </a:lnSpc>
                        <a:spcBef>
                          <a:spcPts val="0"/>
                        </a:spcBef>
                        <a:spcAft>
                          <a:spcPts val="0"/>
                        </a:spcAft>
                        <a:buNone/>
                      </a:pPr>
                      <a:r>
                        <a:rPr sz="1000" b="0" spc="130" dirty="0">
                          <a:solidFill>
                            <a:schemeClr val="tx1"/>
                          </a:solidFill>
                          <a:latin typeface="Poppins Medium" panose="02000000000000000000" charset="0"/>
                          <a:ea typeface="Source Han Sans JP VF" panose="020B0200000000000000" charset="-122"/>
                          <a:sym typeface="+mn-ea"/>
                        </a:rPr>
                        <a:t>min a(mm):10mm</a:t>
                      </a:r>
                      <a:endParaRPr sz="1000" b="0" spc="130" dirty="0">
                        <a:solidFill>
                          <a:schemeClr val="tx1"/>
                        </a:solidFill>
                        <a:latin typeface="Poppins Medium" panose="02000000000000000000" charset="0"/>
                        <a:ea typeface="Source Han Sans JP VF" panose="020B0200000000000000" charset="-122"/>
                        <a:sym typeface="+mn-ea"/>
                      </a:endParaRPr>
                    </a:p>
                    <a:p>
                      <a:pPr indent="0" algn="l">
                        <a:lnSpc>
                          <a:spcPct val="120000"/>
                        </a:lnSpc>
                        <a:spcBef>
                          <a:spcPts val="0"/>
                        </a:spcBef>
                        <a:spcAft>
                          <a:spcPts val="0"/>
                        </a:spcAft>
                        <a:buNone/>
                      </a:pPr>
                      <a:r>
                        <a:rPr sz="1000" b="0" spc="130" dirty="0">
                          <a:solidFill>
                            <a:schemeClr val="tx1"/>
                          </a:solidFill>
                          <a:latin typeface="Poppins Medium" panose="02000000000000000000" charset="0"/>
                          <a:ea typeface="Source Han Sans JP VF" panose="020B0200000000000000" charset="-122"/>
                          <a:sym typeface="+mn-ea"/>
                        </a:rPr>
                        <a:t>max b(mm):200mm</a:t>
                      </a:r>
                      <a:endParaRPr sz="1000" b="0" spc="130" dirty="0">
                        <a:solidFill>
                          <a:schemeClr val="tx1"/>
                        </a:solidFill>
                        <a:latin typeface="Poppins Medium" panose="02000000000000000000" charset="0"/>
                        <a:ea typeface="Source Han Sans JP VF" panose="020B0200000000000000" charset="-122"/>
                        <a:sym typeface="+mn-ea"/>
                      </a:endParaRPr>
                    </a:p>
                    <a:p>
                      <a:pPr indent="0" algn="l">
                        <a:lnSpc>
                          <a:spcPct val="120000"/>
                        </a:lnSpc>
                        <a:spcBef>
                          <a:spcPts val="0"/>
                        </a:spcBef>
                        <a:spcAft>
                          <a:spcPts val="0"/>
                        </a:spcAft>
                        <a:buNone/>
                      </a:pPr>
                      <a:r>
                        <a:rPr sz="1000" b="0" spc="130" dirty="0">
                          <a:solidFill>
                            <a:schemeClr val="tx1"/>
                          </a:solidFill>
                          <a:latin typeface="Poppins Medium" panose="02000000000000000000" charset="0"/>
                          <a:ea typeface="Source Han Sans JP VF" panose="020B0200000000000000" charset="-122"/>
                          <a:sym typeface="+mn-ea"/>
                        </a:rPr>
                        <a:t>Standard:20#</a:t>
                      </a:r>
                      <a:endParaRPr sz="1000" b="0" spc="130" dirty="0">
                        <a:solidFill>
                          <a:schemeClr val="tx1"/>
                        </a:solidFill>
                        <a:latin typeface="Poppins Medium" panose="02000000000000000000" charset="0"/>
                        <a:ea typeface="Source Han Sans JP VF" panose="020B0200000000000000" charset="-122"/>
                        <a:sym typeface="+mn-ea"/>
                      </a:endParaRPr>
                    </a:p>
                  </a:txBody>
                  <a:tcPr anchor="ctr">
                    <a:solidFill>
                      <a:srgbClr val="E2E2E2"/>
                    </a:solidFill>
                  </a:tcPr>
                </a:tc>
              </a:tr>
              <a:tr h="1044000">
                <a:tc>
                  <a:txBody>
                    <a:bodyPr/>
                    <a:lstStyle/>
                    <a:p>
                      <a:pPr algn="ctr">
                        <a:buNone/>
                      </a:pPr>
                      <a:endParaRPr lang="zh-CN" altLang="en-US">
                        <a:ea typeface="Source Han Sans JP VF" panose="020B0200000000000000" charset="-122"/>
                      </a:endParaRPr>
                    </a:p>
                  </a:txBody>
                  <a:tcPr anchor="ctr">
                    <a:solidFill>
                      <a:srgbClr val="C5C5C5"/>
                    </a:solidFill>
                  </a:tcPr>
                </a:tc>
                <a:tc>
                  <a:txBody>
                    <a:bodyPr/>
                    <a:lstStyle/>
                    <a:p>
                      <a:pPr algn="ctr">
                        <a:lnSpc>
                          <a:spcPct val="100000"/>
                        </a:lnSpc>
                        <a:buNone/>
                      </a:pPr>
                      <a:r>
                        <a:rPr lang="zh-CN" altLang="en-US" sz="1200" b="0" spc="130" dirty="0">
                          <a:solidFill>
                            <a:schemeClr val="tx1"/>
                          </a:solidFill>
                          <a:latin typeface="Poppins Medium" panose="02000000000000000000" charset="0"/>
                          <a:ea typeface="Source Han Sans JP VF" panose="020B0200000000000000" charset="-122"/>
                          <a:cs typeface="Poppins Medium" panose="02000000000000000000" charset="0"/>
                          <a:sym typeface="+mn-ea"/>
                        </a:rPr>
                        <a:t>Channel steel</a:t>
                      </a:r>
                      <a:endParaRPr lang="zh-CN" altLang="en-US" sz="1200" b="0" spc="130" dirty="0">
                        <a:solidFill>
                          <a:schemeClr val="tx1"/>
                        </a:solidFill>
                        <a:latin typeface="Poppins Medium" panose="02000000000000000000" charset="0"/>
                        <a:ea typeface="Source Han Sans JP VF" panose="020B0200000000000000" charset="-122"/>
                        <a:cs typeface="Poppins Medium" panose="02000000000000000000" charset="0"/>
                        <a:sym typeface="+mn-ea"/>
                      </a:endParaRPr>
                    </a:p>
                  </a:txBody>
                  <a:tcPr anchor="ctr">
                    <a:solidFill>
                      <a:srgbClr val="C5C5C5"/>
                    </a:solidFill>
                  </a:tcPr>
                </a:tc>
                <a:tc>
                  <a:txBody>
                    <a:bodyPr/>
                    <a:lstStyle/>
                    <a:p>
                      <a:pPr indent="0" algn="l">
                        <a:lnSpc>
                          <a:spcPct val="120000"/>
                        </a:lnSpc>
                        <a:spcBef>
                          <a:spcPts val="0"/>
                        </a:spcBef>
                        <a:spcAft>
                          <a:spcPts val="0"/>
                        </a:spcAft>
                        <a:buNone/>
                      </a:pPr>
                      <a:r>
                        <a:rPr sz="1000" b="0" spc="130" dirty="0">
                          <a:solidFill>
                            <a:schemeClr val="tx1"/>
                          </a:solidFill>
                          <a:latin typeface="Poppins Medium" panose="02000000000000000000" charset="0"/>
                          <a:ea typeface="Source Han Sans JP VF" panose="020B0200000000000000" charset="-122"/>
                          <a:sym typeface="+mn-ea"/>
                        </a:rPr>
                        <a:t>min a(mm):10mm</a:t>
                      </a:r>
                      <a:endParaRPr sz="1000" b="0" spc="130" dirty="0">
                        <a:solidFill>
                          <a:schemeClr val="tx1"/>
                        </a:solidFill>
                        <a:latin typeface="Poppins Medium" panose="02000000000000000000" charset="0"/>
                        <a:ea typeface="Source Han Sans JP VF" panose="020B0200000000000000" charset="-122"/>
                        <a:sym typeface="+mn-ea"/>
                      </a:endParaRPr>
                    </a:p>
                    <a:p>
                      <a:pPr indent="0" algn="l">
                        <a:lnSpc>
                          <a:spcPct val="120000"/>
                        </a:lnSpc>
                        <a:spcBef>
                          <a:spcPts val="0"/>
                        </a:spcBef>
                        <a:spcAft>
                          <a:spcPts val="0"/>
                        </a:spcAft>
                        <a:buNone/>
                      </a:pPr>
                      <a:r>
                        <a:rPr sz="1000" b="0" spc="130" dirty="0">
                          <a:solidFill>
                            <a:schemeClr val="tx1"/>
                          </a:solidFill>
                          <a:latin typeface="Poppins Medium" panose="02000000000000000000" charset="0"/>
                          <a:ea typeface="Source Han Sans JP VF" panose="020B0200000000000000" charset="-122"/>
                          <a:sym typeface="+mn-ea"/>
                        </a:rPr>
                        <a:t>max b(mm):200mm</a:t>
                      </a:r>
                      <a:endParaRPr sz="1000" b="0" spc="130" dirty="0">
                        <a:solidFill>
                          <a:schemeClr val="tx1"/>
                        </a:solidFill>
                        <a:latin typeface="Poppins Medium" panose="02000000000000000000" charset="0"/>
                        <a:ea typeface="Source Han Sans JP VF" panose="020B0200000000000000" charset="-122"/>
                        <a:sym typeface="+mn-ea"/>
                      </a:endParaRPr>
                    </a:p>
                    <a:p>
                      <a:pPr indent="0" algn="l">
                        <a:lnSpc>
                          <a:spcPct val="120000"/>
                        </a:lnSpc>
                        <a:spcBef>
                          <a:spcPts val="0"/>
                        </a:spcBef>
                        <a:spcAft>
                          <a:spcPts val="0"/>
                        </a:spcAft>
                        <a:buNone/>
                      </a:pPr>
                      <a:r>
                        <a:rPr sz="1000" b="0" spc="130" dirty="0">
                          <a:solidFill>
                            <a:schemeClr val="tx1"/>
                          </a:solidFill>
                          <a:latin typeface="Poppins Medium" panose="02000000000000000000" charset="0"/>
                          <a:ea typeface="Source Han Sans JP VF" panose="020B0200000000000000" charset="-122"/>
                          <a:sym typeface="+mn-ea"/>
                        </a:rPr>
                        <a:t>Standard:20#</a:t>
                      </a:r>
                      <a:endParaRPr sz="1000" b="0" spc="130" dirty="0">
                        <a:solidFill>
                          <a:schemeClr val="tx1"/>
                        </a:solidFill>
                        <a:latin typeface="Poppins Medium" panose="02000000000000000000" charset="0"/>
                        <a:ea typeface="Source Han Sans JP VF" panose="020B0200000000000000" charset="-122"/>
                        <a:sym typeface="+mn-ea"/>
                      </a:endParaRPr>
                    </a:p>
                  </a:txBody>
                  <a:tcPr anchor="ctr">
                    <a:solidFill>
                      <a:srgbClr val="C5C5C5"/>
                    </a:solidFill>
                  </a:tcPr>
                </a:tc>
              </a:tr>
              <a:tr h="1129665">
                <a:tc>
                  <a:txBody>
                    <a:bodyPr/>
                    <a:lstStyle/>
                    <a:p>
                      <a:pPr algn="ctr">
                        <a:buNone/>
                      </a:pPr>
                      <a:endParaRPr lang="zh-CN" altLang="en-US">
                        <a:ea typeface="Source Han Sans JP VF" panose="020B0200000000000000" charset="-122"/>
                      </a:endParaRPr>
                    </a:p>
                  </a:txBody>
                  <a:tcPr anchor="ctr">
                    <a:solidFill>
                      <a:srgbClr val="E2E2E2"/>
                    </a:solidFill>
                  </a:tcPr>
                </a:tc>
                <a:tc>
                  <a:txBody>
                    <a:bodyPr/>
                    <a:lstStyle/>
                    <a:p>
                      <a:pPr algn="ctr">
                        <a:lnSpc>
                          <a:spcPct val="100000"/>
                        </a:lnSpc>
                        <a:buNone/>
                      </a:pPr>
                      <a:r>
                        <a:rPr lang="en-US" altLang="zh-CN" sz="1200" b="0" spc="130" dirty="0">
                          <a:solidFill>
                            <a:schemeClr val="tx1"/>
                          </a:solidFill>
                          <a:latin typeface="Poppins Medium" panose="02000000000000000000" charset="0"/>
                          <a:ea typeface="Source Han Sans JP VF" panose="020B0200000000000000" charset="-122"/>
                          <a:cs typeface="Poppins Medium" panose="02000000000000000000" charset="0"/>
                          <a:sym typeface="+mn-ea"/>
                        </a:rPr>
                        <a:t>A</a:t>
                      </a:r>
                      <a:r>
                        <a:rPr lang="zh-CN" altLang="en-US" sz="1200" b="0" spc="130" dirty="0">
                          <a:solidFill>
                            <a:schemeClr val="tx1"/>
                          </a:solidFill>
                          <a:latin typeface="Poppins Medium" panose="02000000000000000000" charset="0"/>
                          <a:ea typeface="Source Han Sans JP VF" panose="020B0200000000000000" charset="-122"/>
                          <a:cs typeface="Poppins Medium" panose="02000000000000000000" charset="0"/>
                          <a:sym typeface="+mn-ea"/>
                        </a:rPr>
                        <a:t>ngle steel</a:t>
                      </a:r>
                      <a:endParaRPr lang="zh-CN" altLang="en-US" sz="1200" b="0" spc="130" dirty="0">
                        <a:solidFill>
                          <a:schemeClr val="tx1"/>
                        </a:solidFill>
                        <a:latin typeface="Poppins Medium" panose="02000000000000000000" charset="0"/>
                        <a:ea typeface="Source Han Sans JP VF" panose="020B0200000000000000" charset="-122"/>
                        <a:cs typeface="Poppins Medium" panose="02000000000000000000" charset="0"/>
                        <a:sym typeface="+mn-ea"/>
                      </a:endParaRPr>
                    </a:p>
                  </a:txBody>
                  <a:tcPr anchor="ctr">
                    <a:solidFill>
                      <a:srgbClr val="E2E2E2"/>
                    </a:solidFill>
                  </a:tcPr>
                </a:tc>
                <a:tc>
                  <a:txBody>
                    <a:bodyPr/>
                    <a:lstStyle/>
                    <a:p>
                      <a:pPr algn="l">
                        <a:lnSpc>
                          <a:spcPct val="120000"/>
                        </a:lnSpc>
                        <a:spcBef>
                          <a:spcPts val="0"/>
                        </a:spcBef>
                        <a:spcAft>
                          <a:spcPts val="0"/>
                        </a:spcAft>
                        <a:buClrTx/>
                        <a:buSzTx/>
                        <a:buNone/>
                      </a:pPr>
                      <a:r>
                        <a:rPr sz="1000" b="0" spc="130" dirty="0">
                          <a:solidFill>
                            <a:schemeClr val="tx1"/>
                          </a:solidFill>
                          <a:latin typeface="Poppins Medium" panose="02000000000000000000" charset="0"/>
                          <a:ea typeface="Source Han Sans JP VF" panose="020B0200000000000000" charset="-122"/>
                          <a:sym typeface="+mn-ea"/>
                        </a:rPr>
                        <a:t>Equal angle steel：</a:t>
                      </a:r>
                      <a:endParaRPr sz="1000" b="0" spc="130" dirty="0">
                        <a:solidFill>
                          <a:schemeClr val="tx1"/>
                        </a:solidFill>
                        <a:latin typeface="Poppins Medium" panose="02000000000000000000" charset="0"/>
                        <a:ea typeface="Source Han Sans JP VF" panose="020B0200000000000000" charset="-122"/>
                        <a:sym typeface="+mn-ea"/>
                      </a:endParaRPr>
                    </a:p>
                    <a:p>
                      <a:pPr algn="l">
                        <a:lnSpc>
                          <a:spcPct val="120000"/>
                        </a:lnSpc>
                        <a:spcBef>
                          <a:spcPts val="0"/>
                        </a:spcBef>
                        <a:spcAft>
                          <a:spcPts val="0"/>
                        </a:spcAft>
                        <a:buClrTx/>
                        <a:buSzTx/>
                        <a:buNone/>
                      </a:pPr>
                      <a:r>
                        <a:rPr sz="1000" spc="130" dirty="0" err="1">
                          <a:solidFill>
                            <a:schemeClr val="tx1"/>
                          </a:solidFill>
                          <a:latin typeface="Poppins Medium" panose="02000000000000000000" charset="0"/>
                          <a:ea typeface="Source Han Sans JP VF" panose="020B0200000000000000" charset="-122"/>
                          <a:sym typeface="+mn-ea"/>
                        </a:rPr>
                        <a:t>min~max</a:t>
                      </a:r>
                      <a:r>
                        <a:rPr sz="1000" spc="130" dirty="0">
                          <a:solidFill>
                            <a:schemeClr val="tx1"/>
                          </a:solidFill>
                          <a:latin typeface="Poppins Medium" panose="02000000000000000000" charset="0"/>
                          <a:ea typeface="Source Han Sans JP VF" panose="020B0200000000000000" charset="-122"/>
                          <a:sym typeface="+mn-ea"/>
                        </a:rPr>
                        <a:t> a(mm):10~110mm</a:t>
                      </a:r>
                      <a:endParaRPr sz="1000" spc="130" dirty="0">
                        <a:solidFill>
                          <a:schemeClr val="tx1"/>
                        </a:solidFill>
                        <a:latin typeface="Poppins Medium" panose="02000000000000000000" charset="0"/>
                        <a:ea typeface="Source Han Sans JP VF" panose="020B0200000000000000" charset="-122"/>
                        <a:sym typeface="+mn-ea"/>
                      </a:endParaRPr>
                    </a:p>
                    <a:p>
                      <a:pPr algn="l">
                        <a:lnSpc>
                          <a:spcPct val="120000"/>
                        </a:lnSpc>
                        <a:spcBef>
                          <a:spcPts val="0"/>
                        </a:spcBef>
                        <a:spcAft>
                          <a:spcPts val="0"/>
                        </a:spcAft>
                        <a:buClrTx/>
                        <a:buSzTx/>
                        <a:buNone/>
                      </a:pPr>
                      <a:r>
                        <a:rPr sz="1000" spc="130" dirty="0">
                          <a:solidFill>
                            <a:schemeClr val="tx1"/>
                          </a:solidFill>
                          <a:latin typeface="Poppins Medium" panose="02000000000000000000" charset="0"/>
                          <a:ea typeface="Source Han Sans JP VF" panose="020B0200000000000000" charset="-122"/>
                          <a:sym typeface="+mn-ea"/>
                        </a:rPr>
                        <a:t>max b(mm):155mm</a:t>
                      </a:r>
                      <a:endParaRPr sz="1000" spc="130" dirty="0">
                        <a:solidFill>
                          <a:schemeClr val="tx1"/>
                        </a:solidFill>
                        <a:latin typeface="Poppins Medium" panose="02000000000000000000" charset="0"/>
                        <a:ea typeface="Source Han Sans JP VF" panose="020B0200000000000000" charset="-122"/>
                        <a:sym typeface="+mn-ea"/>
                      </a:endParaRPr>
                    </a:p>
                    <a:p>
                      <a:pPr algn="l">
                        <a:lnSpc>
                          <a:spcPct val="120000"/>
                        </a:lnSpc>
                        <a:spcBef>
                          <a:spcPts val="0"/>
                        </a:spcBef>
                        <a:spcAft>
                          <a:spcPts val="0"/>
                        </a:spcAft>
                        <a:buClrTx/>
                        <a:buSzTx/>
                        <a:buNone/>
                      </a:pPr>
                      <a:r>
                        <a:rPr sz="1000" spc="130" dirty="0">
                          <a:solidFill>
                            <a:schemeClr val="tx1"/>
                          </a:solidFill>
                          <a:latin typeface="Poppins Medium" panose="02000000000000000000" charset="0"/>
                          <a:ea typeface="Source Han Sans JP VF" panose="020B0200000000000000" charset="-122"/>
                          <a:sym typeface="+mn-ea"/>
                        </a:rPr>
                        <a:t>11#</a:t>
                      </a:r>
                      <a:endParaRPr sz="1000" spc="130" dirty="0">
                        <a:solidFill>
                          <a:schemeClr val="tx1"/>
                        </a:solidFill>
                        <a:latin typeface="Poppins Medium" panose="02000000000000000000" charset="0"/>
                        <a:ea typeface="Source Han Sans JP VF" panose="020B0200000000000000" charset="-122"/>
                        <a:sym typeface="+mn-ea"/>
                      </a:endParaRPr>
                    </a:p>
                    <a:p>
                      <a:pPr algn="l">
                        <a:lnSpc>
                          <a:spcPct val="120000"/>
                        </a:lnSpc>
                        <a:spcBef>
                          <a:spcPts val="0"/>
                        </a:spcBef>
                        <a:spcAft>
                          <a:spcPts val="0"/>
                        </a:spcAft>
                        <a:buClrTx/>
                        <a:buSzTx/>
                        <a:buNone/>
                      </a:pPr>
                      <a:r>
                        <a:rPr sz="1000" b="0" spc="130" dirty="0">
                          <a:solidFill>
                            <a:schemeClr val="tx1"/>
                          </a:solidFill>
                          <a:latin typeface="Poppins Medium" panose="02000000000000000000" charset="0"/>
                          <a:ea typeface="Source Han Sans JP VF" panose="020B0200000000000000" charset="-122"/>
                          <a:sym typeface="+mn-ea"/>
                        </a:rPr>
                        <a:t>Unequal angle steel：</a:t>
                      </a:r>
                      <a:endParaRPr sz="1000" b="0" spc="130" dirty="0">
                        <a:solidFill>
                          <a:schemeClr val="tx1"/>
                        </a:solidFill>
                        <a:latin typeface="Poppins Medium" panose="02000000000000000000" charset="0"/>
                        <a:ea typeface="Source Han Sans JP VF" panose="020B0200000000000000" charset="-122"/>
                        <a:sym typeface="+mn-ea"/>
                      </a:endParaRPr>
                    </a:p>
                    <a:p>
                      <a:pPr algn="l">
                        <a:lnSpc>
                          <a:spcPct val="120000"/>
                        </a:lnSpc>
                        <a:spcBef>
                          <a:spcPts val="0"/>
                        </a:spcBef>
                        <a:spcAft>
                          <a:spcPts val="0"/>
                        </a:spcAft>
                        <a:buClrTx/>
                        <a:buSzTx/>
                        <a:buNone/>
                      </a:pPr>
                      <a:r>
                        <a:rPr sz="1000" spc="130" dirty="0" err="1">
                          <a:solidFill>
                            <a:schemeClr val="tx1"/>
                          </a:solidFill>
                          <a:latin typeface="Poppins Medium" panose="02000000000000000000" charset="0"/>
                          <a:ea typeface="Source Han Sans JP VF" panose="020B0200000000000000" charset="-122"/>
                          <a:sym typeface="+mn-ea"/>
                        </a:rPr>
                        <a:t>min~max</a:t>
                      </a:r>
                      <a:r>
                        <a:rPr sz="1000" spc="130" dirty="0">
                          <a:solidFill>
                            <a:schemeClr val="tx1"/>
                          </a:solidFill>
                          <a:latin typeface="Poppins Medium" panose="02000000000000000000" charset="0"/>
                          <a:ea typeface="Source Han Sans JP VF" panose="020B0200000000000000" charset="-122"/>
                          <a:sym typeface="+mn-ea"/>
                        </a:rPr>
                        <a:t> a(mm):10~90mm </a:t>
                      </a:r>
                      <a:r>
                        <a:rPr sz="1000" spc="130" dirty="0" err="1">
                          <a:solidFill>
                            <a:schemeClr val="tx1"/>
                          </a:solidFill>
                          <a:latin typeface="Poppins Medium" panose="02000000000000000000" charset="0"/>
                          <a:ea typeface="Source Han Sans JP VF" panose="020B0200000000000000" charset="-122"/>
                          <a:sym typeface="+mn-ea"/>
                        </a:rPr>
                        <a:t>min~max</a:t>
                      </a:r>
                      <a:r>
                        <a:rPr sz="1000" spc="130" dirty="0">
                          <a:solidFill>
                            <a:schemeClr val="tx1"/>
                          </a:solidFill>
                          <a:latin typeface="Poppins Medium" panose="02000000000000000000" charset="0"/>
                          <a:ea typeface="Source Han Sans JP VF" panose="020B0200000000000000" charset="-122"/>
                          <a:sym typeface="+mn-ea"/>
                        </a:rPr>
                        <a:t> b(mm):10~140mm</a:t>
                      </a:r>
                      <a:endParaRPr sz="1000" spc="130" dirty="0">
                        <a:solidFill>
                          <a:schemeClr val="tx1"/>
                        </a:solidFill>
                        <a:latin typeface="Poppins Medium" panose="02000000000000000000" charset="0"/>
                        <a:ea typeface="Source Han Sans JP VF" panose="020B0200000000000000" charset="-122"/>
                        <a:sym typeface="+mn-ea"/>
                      </a:endParaRPr>
                    </a:p>
                    <a:p>
                      <a:pPr algn="l">
                        <a:lnSpc>
                          <a:spcPct val="120000"/>
                        </a:lnSpc>
                        <a:spcBef>
                          <a:spcPts val="0"/>
                        </a:spcBef>
                        <a:spcAft>
                          <a:spcPts val="0"/>
                        </a:spcAft>
                        <a:buClrTx/>
                        <a:buSzTx/>
                        <a:buNone/>
                      </a:pPr>
                      <a:r>
                        <a:rPr sz="1000" spc="130" dirty="0">
                          <a:solidFill>
                            <a:schemeClr val="tx1"/>
                          </a:solidFill>
                          <a:latin typeface="Poppins Medium" panose="02000000000000000000" charset="0"/>
                          <a:ea typeface="Source Han Sans JP VF" panose="020B0200000000000000" charset="-122"/>
                          <a:sym typeface="+mn-ea"/>
                        </a:rPr>
                        <a:t>max c(mm):166mm</a:t>
                      </a:r>
                      <a:endParaRPr sz="1000" spc="130" dirty="0">
                        <a:solidFill>
                          <a:schemeClr val="tx1"/>
                        </a:solidFill>
                        <a:latin typeface="Poppins Medium" panose="02000000000000000000" charset="0"/>
                        <a:ea typeface="Source Han Sans JP VF" panose="020B0200000000000000" charset="-122"/>
                        <a:sym typeface="+mn-ea"/>
                      </a:endParaRPr>
                    </a:p>
                    <a:p>
                      <a:pPr algn="l">
                        <a:lnSpc>
                          <a:spcPct val="120000"/>
                        </a:lnSpc>
                        <a:spcBef>
                          <a:spcPts val="0"/>
                        </a:spcBef>
                        <a:spcAft>
                          <a:spcPts val="0"/>
                        </a:spcAft>
                        <a:buClrTx/>
                        <a:buSzTx/>
                        <a:buNone/>
                      </a:pPr>
                      <a:r>
                        <a:rPr sz="1000" spc="130" dirty="0">
                          <a:solidFill>
                            <a:schemeClr val="tx1"/>
                          </a:solidFill>
                          <a:latin typeface="Poppins Medium" panose="02000000000000000000" charset="0"/>
                          <a:ea typeface="Source Han Sans JP VF" panose="020B0200000000000000" charset="-122"/>
                          <a:sym typeface="+mn-ea"/>
                        </a:rPr>
                        <a:t>14/9#</a:t>
                      </a:r>
                      <a:endParaRPr sz="1000" spc="130" dirty="0">
                        <a:solidFill>
                          <a:schemeClr val="tx1"/>
                        </a:solidFill>
                        <a:latin typeface="Poppins Medium" panose="02000000000000000000" charset="0"/>
                        <a:ea typeface="Source Han Sans JP VF" panose="020B0200000000000000" charset="-122"/>
                        <a:sym typeface="+mn-ea"/>
                      </a:endParaRPr>
                    </a:p>
                  </a:txBody>
                  <a:tcPr anchor="ctr">
                    <a:solidFill>
                      <a:srgbClr val="E2E2E2"/>
                    </a:solidFill>
                  </a:tcPr>
                </a:tc>
              </a:tr>
            </a:tbl>
          </a:graphicData>
        </a:graphic>
      </p:graphicFrame>
      <p:grpSp>
        <p:nvGrpSpPr>
          <p:cNvPr id="5" name="组合 4"/>
          <p:cNvGrpSpPr/>
          <p:nvPr/>
        </p:nvGrpSpPr>
        <p:grpSpPr>
          <a:xfrm>
            <a:off x="944245" y="2210435"/>
            <a:ext cx="908685" cy="7493529"/>
            <a:chOff x="1207" y="3486"/>
            <a:chExt cx="1121" cy="10024"/>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0" y="3486"/>
              <a:ext cx="1036" cy="1177"/>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7" y="4918"/>
              <a:ext cx="1121" cy="1105"/>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1" y="6325"/>
              <a:ext cx="913" cy="1096"/>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161" y="7843"/>
              <a:ext cx="1213" cy="837"/>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47" y="9084"/>
              <a:ext cx="841" cy="1160"/>
            </a:xfrm>
            <a:prstGeom prst="rect">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36" y="10460"/>
              <a:ext cx="863" cy="1163"/>
            </a:xfrm>
            <a:prstGeom prst="rect">
              <a:avLst/>
            </a:prstGeom>
          </p:spPr>
        </p:pic>
        <p:pic>
          <p:nvPicPr>
            <p:cNvPr id="20" name="图片 19"/>
            <p:cNvPicPr>
              <a:picLocks noChangeAspect="1"/>
            </p:cNvPicPr>
            <p:nvPr/>
          </p:nvPicPr>
          <p:blipFill>
            <a:blip r:embed="rId8"/>
            <a:stretch>
              <a:fillRect/>
            </a:stretch>
          </p:blipFill>
          <p:spPr>
            <a:xfrm>
              <a:off x="1207" y="12410"/>
              <a:ext cx="1116" cy="1100"/>
            </a:xfrm>
            <a:prstGeom prst="rect">
              <a:avLst/>
            </a:prstGeom>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副标题 2"/>
          <p:cNvSpPr>
            <a:spLocks noGrp="1"/>
          </p:cNvSpPr>
          <p:nvPr/>
        </p:nvSpPr>
        <p:spPr>
          <a:xfrm>
            <a:off x="6761480" y="101523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05</a:t>
            </a:r>
            <a:endParaRPr lang="en-US" altLang="zh-CN" sz="1000" dirty="0">
              <a:solidFill>
                <a:srgbClr val="0A69A5"/>
              </a:solidFill>
              <a:latin typeface="微软雅黑" panose="020B0503020204020204" charset="-122"/>
              <a:cs typeface="微软雅黑" panose="020B0503020204020204" charset="-122"/>
            </a:endParaRPr>
          </a:p>
        </p:txBody>
      </p:sp>
      <p:sp>
        <p:nvSpPr>
          <p:cNvPr id="4" name="标题 1"/>
          <p:cNvSpPr>
            <a:spLocks noGrp="1"/>
          </p:cNvSpPr>
          <p:nvPr/>
        </p:nvSpPr>
        <p:spPr>
          <a:xfrm>
            <a:off x="445135" y="414020"/>
            <a:ext cx="3549349" cy="509270"/>
          </a:xfrm>
          <a:prstGeom prst="rect">
            <a:avLst/>
          </a:prstGeom>
        </p:spPr>
        <p:txBody>
          <a:bodyPr vert="horz" lIns="91440" tIns="45720" rIns="91440" bIns="45720" rtlCol="0" anchor="b">
            <a:noAutofit/>
          </a:bodyPr>
          <a:lstStyle>
            <a:lvl1pPr algn="ctr" defTabSz="756285"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US" altLang="zh-CN" sz="2200" b="1" dirty="0">
                <a:solidFill>
                  <a:schemeClr val="tx1"/>
                </a:solidFill>
                <a:latin typeface="Poppins Medium" panose="02000000000000000000" charset="0"/>
                <a:ea typeface="Source Han Sans JP VF" panose="020B0200000000000000" charset="-122"/>
                <a:cs typeface="思源黑体 CN Medium" panose="020B0600000000000000" charset="-122"/>
                <a:sym typeface="+mn-ea"/>
              </a:rPr>
              <a:t>CUTTING PARAMETERS</a:t>
            </a:r>
            <a:endParaRPr lang="en-US" altLang="zh-CN" sz="2200" b="1" dirty="0">
              <a:solidFill>
                <a:schemeClr val="tx1"/>
              </a:solidFill>
              <a:latin typeface="Poppins Medium" panose="02000000000000000000" charset="0"/>
              <a:ea typeface="Source Han Sans JP VF" panose="020B0200000000000000" charset="-122"/>
              <a:cs typeface="思源黑体 CN Medium" panose="020B0600000000000000" charset="-122"/>
              <a:sym typeface="+mn-ea"/>
            </a:endParaRPr>
          </a:p>
        </p:txBody>
      </p:sp>
      <p:sp>
        <p:nvSpPr>
          <p:cNvPr id="11" name="文本框 10"/>
          <p:cNvSpPr txBox="1"/>
          <p:nvPr>
            <p:custDataLst>
              <p:tags r:id="rId1"/>
            </p:custDataLst>
          </p:nvPr>
        </p:nvSpPr>
        <p:spPr>
          <a:xfrm>
            <a:off x="311150" y="9333541"/>
            <a:ext cx="7193347" cy="1246752"/>
          </a:xfrm>
          <a:prstGeom prst="rect">
            <a:avLst/>
          </a:prstGeom>
          <a:noFill/>
        </p:spPr>
        <p:txBody>
          <a:bodyPr wrap="square" lIns="0" tIns="0" rIns="0" bIns="0" rtlCol="0">
            <a:spAutoFit/>
            <a:scene3d>
              <a:camera prst="orthographicFront"/>
              <a:lightRig rig="threePt" dir="t"/>
            </a:scene3d>
          </a:bodyPr>
          <a:lstStyle/>
          <a:p>
            <a:pPr>
              <a:lnSpc>
                <a:spcPct val="130000"/>
              </a:lnSpc>
            </a:pPr>
            <a:r>
              <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rPr>
              <a:t>Note:</a:t>
            </a:r>
            <a:endPar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endParaRPr>
          </a:p>
          <a:p>
            <a:pPr marL="228600" indent="-228600">
              <a:lnSpc>
                <a:spcPct val="130000"/>
              </a:lnSpc>
              <a:buFont typeface="+mj-lt"/>
              <a:buAutoNum type="arabicPeriod"/>
            </a:pPr>
            <a:r>
              <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rPr>
              <a:t>For carbon steel pipes with thickness &gt;5mm and diameter/side length &lt;50mm, it's not recommended to use oxygen as auxiliary gas for processing. Contact us for such pipe sizes. </a:t>
            </a:r>
            <a:endPar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endParaRPr>
          </a:p>
          <a:p>
            <a:pPr marL="228600" indent="-228600">
              <a:lnSpc>
                <a:spcPct val="130000"/>
              </a:lnSpc>
              <a:buFont typeface="+mj-lt"/>
              <a:buAutoNum type="arabicPeriod"/>
            </a:pPr>
            <a:r>
              <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rPr>
              <a:t>There are two types of cutting heads:</a:t>
            </a:r>
            <a:endPar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endParaRPr>
          </a:p>
          <a:p>
            <a:pPr marL="685800" lvl="1" indent="-228600">
              <a:lnSpc>
                <a:spcPct val="130000"/>
              </a:lnSpc>
              <a:buFont typeface="+mj-ea"/>
              <a:buAutoNum type="circleNumDbPlain"/>
            </a:pPr>
            <a:r>
              <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rPr>
              <a:t>Standard cutting head: Cut regular pipes such as square pipes, round pipes, elliptical pipes, triangular pipes, etc., without concave angles.</a:t>
            </a:r>
            <a:endPar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endParaRPr>
          </a:p>
          <a:p>
            <a:pPr marL="685800" lvl="1" indent="-228600">
              <a:lnSpc>
                <a:spcPct val="130000"/>
              </a:lnSpc>
              <a:buFont typeface="+mj-ea"/>
              <a:buAutoNum type="circleNumDbPlain"/>
            </a:pPr>
            <a:r>
              <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rPr>
              <a:t>PC cutting head: It provides significant differences in cutting speed and cutting quality when cutting carbon steel pipes with a thickness of 6mm and above. The speed is reduced by 20%-40%, but it can process pipes of any shape.</a:t>
            </a:r>
            <a:endPar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endParaRPr>
          </a:p>
          <a:p>
            <a:pPr marL="228600" indent="-228600">
              <a:lnSpc>
                <a:spcPct val="130000"/>
              </a:lnSpc>
              <a:buFont typeface="+mj-lt"/>
              <a:buAutoNum type="arabicPeriod" startAt="3"/>
            </a:pPr>
            <a:r>
              <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rPr>
              <a:t>Parameters are for reference only. The values mentioned above are theoretical and actual cutting speed may vary depending on factors such as pipe dimensions and equipment speed. </a:t>
            </a:r>
            <a:endPar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endParaRPr>
          </a:p>
        </p:txBody>
      </p:sp>
      <p:grpSp>
        <p:nvGrpSpPr>
          <p:cNvPr id="15" name="组合 14"/>
          <p:cNvGrpSpPr/>
          <p:nvPr/>
        </p:nvGrpSpPr>
        <p:grpSpPr>
          <a:xfrm>
            <a:off x="173990" y="923290"/>
            <a:ext cx="1842135" cy="328295"/>
            <a:chOff x="274" y="1454"/>
            <a:chExt cx="2901" cy="517"/>
          </a:xfrm>
        </p:grpSpPr>
        <p:sp>
          <p:nvSpPr>
            <p:cNvPr id="30" name="副标题 2"/>
            <p:cNvSpPr>
              <a:spLocks noGrp="1"/>
            </p:cNvSpPr>
            <p:nvPr/>
          </p:nvSpPr>
          <p:spPr>
            <a:xfrm>
              <a:off x="274" y="1497"/>
              <a:ext cx="2901" cy="448"/>
            </a:xfrm>
            <a:prstGeom prst="rect">
              <a:avLst/>
            </a:prstGeom>
          </p:spPr>
          <p:txBody>
            <a:bodyPr vert="horz" lIns="91440" tIns="45720" rIns="91440" bIns="45720" rtlCol="0">
              <a:sp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pPr algn="ctr"/>
              <a:r>
                <a:rPr lang="en-US" altLang="zh-CN" sz="1400" dirty="0">
                  <a:solidFill>
                    <a:srgbClr val="0A69A5"/>
                  </a:solidFill>
                  <a:latin typeface="Poppins Medium" panose="02000000000000000000" charset="0"/>
                  <a:ea typeface="Source Han Sans JP VF" panose="020B0200000000000000" charset="-122"/>
                  <a:cs typeface="微软雅黑" panose="020B0503020204020204" charset="-122"/>
                </a:rPr>
                <a:t>SF6024T</a:t>
              </a:r>
              <a:endParaRPr lang="en-US" altLang="zh-CN" sz="1400" dirty="0">
                <a:solidFill>
                  <a:srgbClr val="0A69A5"/>
                </a:solidFill>
                <a:latin typeface="Poppins Medium" panose="02000000000000000000" charset="0"/>
                <a:ea typeface="Source Han Sans JP VF" panose="020B0200000000000000" charset="-122"/>
                <a:cs typeface="微软雅黑" panose="020B0503020204020204" charset="-122"/>
              </a:endParaRPr>
            </a:p>
          </p:txBody>
        </p:sp>
        <p:sp>
          <p:nvSpPr>
            <p:cNvPr id="32" name="流程图: 终止 31"/>
            <p:cNvSpPr/>
            <p:nvPr/>
          </p:nvSpPr>
          <p:spPr>
            <a:xfrm>
              <a:off x="798" y="1454"/>
              <a:ext cx="1891" cy="517"/>
            </a:xfrm>
            <a:prstGeom prst="flowChartTerminator">
              <a:avLst/>
            </a:prstGeom>
            <a:noFill/>
            <a:ln w="25400">
              <a:solidFill>
                <a:srgbClr val="0A69A5"/>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aphicFrame>
        <p:nvGraphicFramePr>
          <p:cNvPr id="2" name="表格 1"/>
          <p:cNvGraphicFramePr/>
          <p:nvPr>
            <p:custDataLst>
              <p:tags r:id="rId2"/>
            </p:custDataLst>
          </p:nvPr>
        </p:nvGraphicFramePr>
        <p:xfrm>
          <a:off x="444500" y="1666875"/>
          <a:ext cx="6704330" cy="7648575"/>
        </p:xfrm>
        <a:graphic>
          <a:graphicData uri="http://schemas.openxmlformats.org/drawingml/2006/table">
            <a:tbl>
              <a:tblPr/>
              <a:tblGrid>
                <a:gridCol w="1676400"/>
                <a:gridCol w="837565"/>
                <a:gridCol w="838835"/>
                <a:gridCol w="837565"/>
                <a:gridCol w="837565"/>
                <a:gridCol w="838835"/>
                <a:gridCol w="837565"/>
              </a:tblGrid>
              <a:tr h="509905">
                <a:tc rowSpan="2">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Material</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a:noFill/>
                    </a:lnL>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Thickness</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a:noFill/>
                    </a:lnT>
                    <a:lnB>
                      <a:noFill/>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rPr>
                        <a:t>1.5kW</a:t>
                      </a:r>
                      <a:endParaRPr lang="en-US" altLang="zh-CN" sz="1400" b="1" i="0" dirty="0">
                        <a:solidFill>
                          <a:srgbClr val="262626"/>
                        </a:solidFill>
                        <a:latin typeface="Poppins Medium" panose="02000000000000000000" charset="0"/>
                        <a:ea typeface="Source Han Sans JP VF" panose="020B0200000000000000" charset="-122"/>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rPr>
                        <a:t>2kW</a:t>
                      </a:r>
                      <a:endParaRPr lang="en-US" altLang="zh-CN" sz="1400" b="1" i="0" dirty="0">
                        <a:solidFill>
                          <a:srgbClr val="262626"/>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rPr>
                        <a:t>3kW</a:t>
                      </a:r>
                      <a:endParaRPr lang="en-US" altLang="zh-CN" sz="1400" b="1" i="0" dirty="0">
                        <a:solidFill>
                          <a:srgbClr val="262626"/>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rPr>
                        <a:t>4kW</a:t>
                      </a:r>
                      <a:endParaRPr lang="en-US" altLang="zh-CN" sz="1400" b="1" i="0" dirty="0">
                        <a:solidFill>
                          <a:srgbClr val="262626"/>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rPr>
                        <a:t>6kW</a:t>
                      </a:r>
                      <a:endParaRPr lang="en-US" altLang="zh-CN" sz="1400" b="1" i="0" dirty="0">
                        <a:solidFill>
                          <a:srgbClr val="262626"/>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solidFill>
                      <a:srgbClr val="7F8AA5"/>
                    </a:solidFill>
                  </a:tcPr>
                </a:tc>
              </a:tr>
              <a:tr h="509905">
                <a:tc vMerge="1">
                  <a:tcPr>
                    <a:lnL>
                      <a:noFill/>
                    </a:lnL>
                    <a:lnR w="12700" cap="flat" cmpd="sng">
                      <a:solidFill>
                        <a:srgbClr val="FFFFFF"/>
                      </a:solidFill>
                      <a:prstDash val="solid"/>
                      <a:headEnd type="none" w="med" len="med"/>
                      <a:tailEnd type="none" w="med" len="med"/>
                    </a:lnR>
                    <a:lnB w="12700" cap="flat" cmpd="sng">
                      <a:solidFill>
                        <a:srgbClr val="FFFFFF"/>
                      </a:solidFill>
                      <a:prstDash val="solid"/>
                      <a:headEnd type="none" w="med" len="med"/>
                      <a:tailEnd type="none" w="med" len="med"/>
                    </a:lnB>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[mm]</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solidFill>
                      <a:srgbClr val="7F8AA5"/>
                    </a:solidFill>
                  </a:tcPr>
                </a:tc>
                <a:tc gridSpan="5">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Speed [m/min]/gas</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7F8AA5"/>
                    </a:solidFill>
                  </a:tcPr>
                </a:tc>
                <a:tc hMerge="1">
                  <a:tcP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hMerge="1">
                  <a:tcP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hMerge="1">
                  <a:tcP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r>
              <a:tr h="509905">
                <a:tc rowSpan="13">
                  <a:txBody>
                    <a:bodyPr/>
                    <a:lstStyle/>
                    <a:p>
                      <a:pPr marL="9525" indent="0" algn="ctr" fontAlgn="ctr"/>
                      <a:r>
                        <a:rPr lang="en-US" altLang="zh-CN" sz="1200" b="0" i="0" dirty="0">
                          <a:solidFill>
                            <a:srgbClr val="404040"/>
                          </a:solidFill>
                          <a:latin typeface="Poppins Medium" panose="02000000000000000000" charset="0"/>
                          <a:ea typeface="Source Han Sans JP VF" panose="020B0200000000000000" charset="-122"/>
                        </a:rPr>
                        <a:t>Carbon steel</a:t>
                      </a:r>
                      <a:endParaRPr lang="en-US" altLang="zh-CN" sz="1200" b="0" i="0" dirty="0">
                        <a:solidFill>
                          <a:srgbClr val="404040"/>
                        </a:solidFill>
                        <a:latin typeface="Poppins Medium" panose="02000000000000000000" charset="0"/>
                        <a:ea typeface="Source Han Sans JP VF" panose="020B0200000000000000" charset="-122"/>
                      </a:endParaRPr>
                    </a:p>
                  </a:txBody>
                  <a:tcPr marL="9842" marR="9842" marT="9842" anchor="ctr">
                    <a:lnL>
                      <a:noFill/>
                    </a:lnL>
                    <a:lnR w="12700" cap="flat" cmpd="sng">
                      <a:solidFill>
                        <a:srgbClr val="FFFFFF"/>
                      </a:solidFill>
                      <a:prstDash val="solid"/>
                      <a:headEnd type="none" w="med" len="med"/>
                      <a:tailEnd type="none" w="med" len="med"/>
                    </a:lnR>
                    <a:lnT w="12700" cap="flat" cmpd="sng" algn="ctr">
                      <a:solidFill>
                        <a:srgbClr val="FFFFFF"/>
                      </a:solidFill>
                      <a:prstDash val="solid"/>
                      <a:roun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1</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lgn="ctr">
                      <a:solidFill>
                        <a:srgbClr val="FFFFFF"/>
                      </a:solidFill>
                      <a:prstDash val="solid"/>
                      <a:roun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10-13(N2/Air)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15-20(N2/Air)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25-35(N2/Air)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25-35(N2/Air)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30-45(N2/Air)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509905">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4-5(O2)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6-8(N2/Air)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13-17(N2/Air)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15-18(N2/Air)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20-25(N2/Air)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509905">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3</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3-4(O2)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3-4(O2)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7-10(N2/Air)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8-10(N2/Air)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12-14(N2/Air)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509905">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4</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2.3-2.8(O2)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2.5-3(O2)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5-8(N2/Air)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6-8(N2/Air)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7-8(N2/Air)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509905">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5</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1.8-2.3(O2)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2.2-2.6(O2)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3-3.2(O2)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3-3.2(O2)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5-6(N2/Air)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509905">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6</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1.6-2.0(O2)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BDD7EE"/>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1.8-2(O2)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2.3-2.5(O2)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2.5-2.8(O2)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4.5-5(N2/Air)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509905">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8</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1.2-1.6(O2)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BDD7EE"/>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1.8-2.2(O2)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2-2.3(O2)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2.2-2.5(O2)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509905">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10</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1.4-1.8(O2)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1.6-2(O2)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2.0-2.3(O2)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509905">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12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1-1.4(O2)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BDD7EE"/>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1-1.4(O2)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BDD7EE"/>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1.9-2.1(O2)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509905">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14</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1.4-1.7(O2)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509905">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16</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1.2-1.4(O2)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509905">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18</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0.8(O2)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BDD7EE"/>
                    </a:solidFill>
                  </a:tcPr>
                </a:tc>
              </a:tr>
              <a:tr h="509905">
                <a:tc vMerge="1">
                  <a:tcPr>
                    <a:lnL>
                      <a:noFill/>
                    </a:lnL>
                    <a:lnR w="12700" cap="flat" cmpd="sng">
                      <a:solidFill>
                        <a:srgbClr val="FFFFFF"/>
                      </a:solidFill>
                      <a:prstDash val="solid"/>
                      <a:headEnd type="none" w="med" len="med"/>
                      <a:tailEnd type="none" w="med" len="med"/>
                    </a:lnR>
                    <a:lnB w="12700" cap="flat" cmpd="sng">
                      <a:solidFill>
                        <a:srgbClr val="FFFFFF"/>
                      </a:solidFill>
                      <a:prstDash val="solid"/>
                      <a:headEnd type="none" w="med" len="med"/>
                      <a:tailEnd type="none" w="med" len="med"/>
                    </a:lnB>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20</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副标题 2"/>
          <p:cNvSpPr>
            <a:spLocks noGrp="1"/>
          </p:cNvSpPr>
          <p:nvPr/>
        </p:nvSpPr>
        <p:spPr>
          <a:xfrm>
            <a:off x="6761480" y="101523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06</a:t>
            </a:r>
            <a:endParaRPr lang="en-US" altLang="zh-CN" sz="1000" dirty="0">
              <a:solidFill>
                <a:srgbClr val="0A69A5"/>
              </a:solidFill>
              <a:latin typeface="微软雅黑" panose="020B0503020204020204" charset="-122"/>
              <a:cs typeface="微软雅黑" panose="020B0503020204020204" charset="-122"/>
            </a:endParaRPr>
          </a:p>
        </p:txBody>
      </p:sp>
      <p:sp>
        <p:nvSpPr>
          <p:cNvPr id="4" name="标题 1"/>
          <p:cNvSpPr>
            <a:spLocks noGrp="1"/>
          </p:cNvSpPr>
          <p:nvPr/>
        </p:nvSpPr>
        <p:spPr>
          <a:xfrm>
            <a:off x="445135" y="414020"/>
            <a:ext cx="3549349" cy="509270"/>
          </a:xfrm>
          <a:prstGeom prst="rect">
            <a:avLst/>
          </a:prstGeom>
        </p:spPr>
        <p:txBody>
          <a:bodyPr vert="horz" lIns="91440" tIns="45720" rIns="91440" bIns="45720" rtlCol="0" anchor="b">
            <a:noAutofit/>
          </a:bodyPr>
          <a:lstStyle>
            <a:lvl1pPr algn="ctr" defTabSz="756285"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US" altLang="zh-CN" sz="2200" b="1" dirty="0">
                <a:solidFill>
                  <a:schemeClr val="tx1"/>
                </a:solidFill>
                <a:latin typeface="Poppins Medium" panose="02000000000000000000" charset="0"/>
                <a:ea typeface="Source Han Sans JP VF" panose="020B0200000000000000" charset="-122"/>
                <a:cs typeface="思源黑体 CN Medium" panose="020B0600000000000000" charset="-122"/>
                <a:sym typeface="+mn-ea"/>
              </a:rPr>
              <a:t>CUTTING PARAMETERS</a:t>
            </a:r>
            <a:endParaRPr lang="en-US" altLang="zh-CN" sz="2200" b="1" dirty="0">
              <a:solidFill>
                <a:schemeClr val="tx1"/>
              </a:solidFill>
              <a:latin typeface="Poppins Medium" panose="02000000000000000000" charset="0"/>
              <a:ea typeface="Source Han Sans JP VF" panose="020B0200000000000000" charset="-122"/>
              <a:cs typeface="思源黑体 CN Medium" panose="020B0600000000000000" charset="-122"/>
              <a:sym typeface="+mn-ea"/>
            </a:endParaRPr>
          </a:p>
        </p:txBody>
      </p:sp>
      <p:sp>
        <p:nvSpPr>
          <p:cNvPr id="11" name="文本框 10"/>
          <p:cNvSpPr txBox="1"/>
          <p:nvPr>
            <p:custDataLst>
              <p:tags r:id="rId1"/>
            </p:custDataLst>
          </p:nvPr>
        </p:nvSpPr>
        <p:spPr>
          <a:xfrm>
            <a:off x="266700" y="9252903"/>
            <a:ext cx="7193347" cy="1246752"/>
          </a:xfrm>
          <a:prstGeom prst="rect">
            <a:avLst/>
          </a:prstGeom>
          <a:noFill/>
        </p:spPr>
        <p:txBody>
          <a:bodyPr wrap="square" lIns="0" tIns="0" rIns="0" bIns="0" rtlCol="0">
            <a:spAutoFit/>
            <a:scene3d>
              <a:camera prst="orthographicFront"/>
              <a:lightRig rig="threePt" dir="t"/>
            </a:scene3d>
          </a:bodyPr>
          <a:lstStyle/>
          <a:p>
            <a:pPr>
              <a:lnSpc>
                <a:spcPct val="130000"/>
              </a:lnSpc>
            </a:pPr>
            <a:r>
              <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rPr>
              <a:t>Note:</a:t>
            </a:r>
            <a:endPar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endParaRPr>
          </a:p>
          <a:p>
            <a:pPr marL="228600" indent="-228600">
              <a:lnSpc>
                <a:spcPct val="130000"/>
              </a:lnSpc>
              <a:buFont typeface="+mj-lt"/>
              <a:buAutoNum type="arabicPeriod"/>
            </a:pPr>
            <a:r>
              <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rPr>
              <a:t>For carbon steel pipes with thickness &gt;5mm and diameter/side length &lt;50mm, it's not recommended to use oxygen as auxiliary gas for processing. Contact us for such pipe sizes. </a:t>
            </a:r>
            <a:endPar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endParaRPr>
          </a:p>
          <a:p>
            <a:pPr marL="228600" indent="-228600">
              <a:lnSpc>
                <a:spcPct val="130000"/>
              </a:lnSpc>
              <a:buFont typeface="+mj-lt"/>
              <a:buAutoNum type="arabicPeriod"/>
            </a:pPr>
            <a:r>
              <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rPr>
              <a:t>There are two types of cutting heads:</a:t>
            </a:r>
            <a:endPar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endParaRPr>
          </a:p>
          <a:p>
            <a:pPr marL="685800" lvl="1" indent="-228600">
              <a:lnSpc>
                <a:spcPct val="130000"/>
              </a:lnSpc>
              <a:buFont typeface="+mj-ea"/>
              <a:buAutoNum type="circleNumDbPlain"/>
            </a:pPr>
            <a:r>
              <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rPr>
              <a:t>Standard cutting head: Cut regular pipes such as square pipes, round pipes, elliptical pipes, triangular pipes, etc., without concave angles.</a:t>
            </a:r>
            <a:endPar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endParaRPr>
          </a:p>
          <a:p>
            <a:pPr marL="685800" lvl="1" indent="-228600">
              <a:lnSpc>
                <a:spcPct val="130000"/>
              </a:lnSpc>
              <a:buFont typeface="+mj-ea"/>
              <a:buAutoNum type="circleNumDbPlain"/>
            </a:pPr>
            <a:r>
              <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rPr>
              <a:t>PC cutting head: It provides significant differences in cutting speed and cutting quality when cutting carbon steel pipes with a thickness of 6mm and above. The speed is reduced by 20%-40%, but it can process pipes of any shape.</a:t>
            </a:r>
            <a:endPar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endParaRPr>
          </a:p>
          <a:p>
            <a:pPr marL="228600" indent="-228600">
              <a:lnSpc>
                <a:spcPct val="130000"/>
              </a:lnSpc>
              <a:buFont typeface="+mj-lt"/>
              <a:buAutoNum type="arabicPeriod" startAt="3"/>
            </a:pPr>
            <a:r>
              <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rPr>
              <a:t>Parameters are for reference only. The values mentioned above are theoretical and actual cutting speed may vary depending on factors such as pipe dimensions and equipment speed. </a:t>
            </a:r>
            <a:endParaRPr lang="en-US" altLang="zh-CN" sz="700" kern="500" dirty="0">
              <a:solidFill>
                <a:schemeClr val="bg1">
                  <a:lumMod val="50000"/>
                </a:schemeClr>
              </a:solidFill>
              <a:latin typeface="Poppins Medium" panose="02000000000000000000" charset="0"/>
              <a:ea typeface="Source Han Sans TC" panose="020B0500000000000000" charset="-120"/>
              <a:cs typeface="Poppins Medium" panose="02000000000000000000" charset="0"/>
            </a:endParaRPr>
          </a:p>
        </p:txBody>
      </p:sp>
      <p:grpSp>
        <p:nvGrpSpPr>
          <p:cNvPr id="15" name="组合 14"/>
          <p:cNvGrpSpPr/>
          <p:nvPr/>
        </p:nvGrpSpPr>
        <p:grpSpPr>
          <a:xfrm>
            <a:off x="173990" y="923290"/>
            <a:ext cx="1842135" cy="328295"/>
            <a:chOff x="274" y="1454"/>
            <a:chExt cx="2901" cy="517"/>
          </a:xfrm>
        </p:grpSpPr>
        <p:sp>
          <p:nvSpPr>
            <p:cNvPr id="30" name="副标题 2"/>
            <p:cNvSpPr>
              <a:spLocks noGrp="1"/>
            </p:cNvSpPr>
            <p:nvPr/>
          </p:nvSpPr>
          <p:spPr>
            <a:xfrm>
              <a:off x="274" y="1497"/>
              <a:ext cx="2901" cy="448"/>
            </a:xfrm>
            <a:prstGeom prst="rect">
              <a:avLst/>
            </a:prstGeom>
          </p:spPr>
          <p:txBody>
            <a:bodyPr vert="horz" lIns="91440" tIns="45720" rIns="91440" bIns="45720" rtlCol="0">
              <a:sp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pPr algn="ctr"/>
              <a:r>
                <a:rPr lang="en-US" altLang="zh-CN" sz="1400" dirty="0">
                  <a:solidFill>
                    <a:srgbClr val="0A69A5"/>
                  </a:solidFill>
                  <a:latin typeface="Poppins Medium" panose="02000000000000000000" charset="0"/>
                  <a:ea typeface="Source Han Sans JP VF" panose="020B0200000000000000" charset="-122"/>
                  <a:cs typeface="微软雅黑" panose="020B0503020204020204" charset="-122"/>
                </a:rPr>
                <a:t>SF6024T</a:t>
              </a:r>
              <a:endParaRPr lang="en-US" altLang="zh-CN" sz="1400" dirty="0">
                <a:solidFill>
                  <a:srgbClr val="0A69A5"/>
                </a:solidFill>
                <a:latin typeface="Poppins Medium" panose="02000000000000000000" charset="0"/>
                <a:ea typeface="Source Han Sans JP VF" panose="020B0200000000000000" charset="-122"/>
                <a:cs typeface="微软雅黑" panose="020B0503020204020204" charset="-122"/>
              </a:endParaRPr>
            </a:p>
          </p:txBody>
        </p:sp>
        <p:sp>
          <p:nvSpPr>
            <p:cNvPr id="32" name="流程图: 终止 31"/>
            <p:cNvSpPr/>
            <p:nvPr/>
          </p:nvSpPr>
          <p:spPr>
            <a:xfrm>
              <a:off x="798" y="1454"/>
              <a:ext cx="1891" cy="517"/>
            </a:xfrm>
            <a:prstGeom prst="flowChartTerminator">
              <a:avLst/>
            </a:prstGeom>
            <a:noFill/>
            <a:ln w="25400">
              <a:solidFill>
                <a:srgbClr val="0A69A5"/>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aphicFrame>
        <p:nvGraphicFramePr>
          <p:cNvPr id="3" name="表格 2"/>
          <p:cNvGraphicFramePr/>
          <p:nvPr>
            <p:custDataLst>
              <p:tags r:id="rId2"/>
            </p:custDataLst>
          </p:nvPr>
        </p:nvGraphicFramePr>
        <p:xfrm>
          <a:off x="377825" y="1438910"/>
          <a:ext cx="6804025" cy="7640202"/>
        </p:xfrm>
        <a:graphic>
          <a:graphicData uri="http://schemas.openxmlformats.org/drawingml/2006/table">
            <a:tbl>
              <a:tblPr/>
              <a:tblGrid>
                <a:gridCol w="1701165"/>
                <a:gridCol w="850265"/>
                <a:gridCol w="850900"/>
                <a:gridCol w="850265"/>
                <a:gridCol w="850265"/>
                <a:gridCol w="850900"/>
                <a:gridCol w="850265"/>
              </a:tblGrid>
              <a:tr h="445245">
                <a:tc rowSpan="2">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Material</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a:noFill/>
                    </a:lnL>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Thickness</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a:noFill/>
                    </a:lnT>
                    <a:lnB>
                      <a:noFill/>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rPr>
                        <a:t>1.5kW</a:t>
                      </a:r>
                      <a:endParaRPr lang="en-US" altLang="zh-CN" sz="1400" b="1" i="0" dirty="0">
                        <a:solidFill>
                          <a:srgbClr val="262626"/>
                        </a:solidFill>
                        <a:latin typeface="Poppins Medium" panose="02000000000000000000" charset="0"/>
                        <a:ea typeface="Source Han Sans JP VF" panose="020B0200000000000000" charset="-122"/>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rPr>
                        <a:t>2kW</a:t>
                      </a:r>
                      <a:endParaRPr lang="en-US" altLang="zh-CN" sz="1400" b="1" i="0" dirty="0">
                        <a:solidFill>
                          <a:srgbClr val="262626"/>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rPr>
                        <a:t>3kW</a:t>
                      </a:r>
                      <a:endParaRPr lang="en-US" altLang="zh-CN" sz="1400" b="1" i="0" dirty="0">
                        <a:solidFill>
                          <a:srgbClr val="262626"/>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rPr>
                        <a:t>4kW</a:t>
                      </a:r>
                      <a:endParaRPr lang="en-US" altLang="zh-CN" sz="1400" b="1" i="0" dirty="0">
                        <a:solidFill>
                          <a:srgbClr val="262626"/>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rPr>
                        <a:t>6kW</a:t>
                      </a:r>
                      <a:endParaRPr lang="en-US" altLang="zh-CN" sz="1400" b="1" i="0" dirty="0">
                        <a:solidFill>
                          <a:srgbClr val="262626"/>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solidFill>
                      <a:srgbClr val="7F8AA5"/>
                    </a:solidFill>
                  </a:tcPr>
                </a:tc>
              </a:tr>
              <a:tr h="325360">
                <a:tc vMerge="1">
                  <a:tcPr>
                    <a:lnL>
                      <a:noFill/>
                    </a:lnL>
                    <a:lnR w="12700" cap="flat" cmpd="sng">
                      <a:solidFill>
                        <a:srgbClr val="FFFFFF"/>
                      </a:solidFill>
                      <a:prstDash val="solid"/>
                      <a:headEnd type="none" w="med" len="med"/>
                      <a:tailEnd type="none" w="med" len="med"/>
                    </a:lnR>
                    <a:lnB w="12700" cap="flat" cmpd="sng">
                      <a:solidFill>
                        <a:srgbClr val="FFFFFF"/>
                      </a:solidFill>
                      <a:prstDash val="solid"/>
                      <a:headEnd type="none" w="med" len="med"/>
                      <a:tailEnd type="none" w="med" len="med"/>
                    </a:lnB>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[mm]</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solidFill>
                      <a:srgbClr val="7F8AA5"/>
                    </a:solidFill>
                  </a:tcPr>
                </a:tc>
                <a:tc gridSpan="5">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Speed [m/min]/gas</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7F8AA5"/>
                    </a:solidFill>
                  </a:tcPr>
                </a:tc>
                <a:tc hMerge="1">
                  <a:tcP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hMerge="1">
                  <a:tcP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hMerge="1">
                  <a:tcP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r>
              <a:tr h="325360">
                <a:tc rowSpan="11">
                  <a:txBody>
                    <a:bodyPr/>
                    <a:lstStyle/>
                    <a:p>
                      <a:pPr marL="9525" indent="0" algn="ctr" fontAlgn="ctr"/>
                      <a:r>
                        <a:rPr lang="en-US" altLang="zh-CN" sz="1200" b="0" i="0" dirty="0">
                          <a:solidFill>
                            <a:srgbClr val="404040"/>
                          </a:solidFill>
                          <a:latin typeface="Poppins Medium" panose="02000000000000000000" charset="0"/>
                          <a:ea typeface="Source Han Sans JP VF" panose="020B0200000000000000" charset="-122"/>
                        </a:rPr>
                        <a:t>Stainless steel</a:t>
                      </a:r>
                      <a:endParaRPr lang="en-US" altLang="zh-CN" sz="1200" b="0" i="0" dirty="0">
                        <a:solidFill>
                          <a:srgbClr val="404040"/>
                        </a:solidFill>
                        <a:latin typeface="Poppins Medium" panose="02000000000000000000" charset="0"/>
                        <a:ea typeface="Source Han Sans JP VF" panose="020B0200000000000000" charset="-122"/>
                      </a:endParaRPr>
                    </a:p>
                  </a:txBody>
                  <a:tcPr marL="9842" marR="9842" marT="9842" anchor="ctr">
                    <a:lnL>
                      <a:noFill/>
                    </a:lnL>
                    <a:lnR w="12700" cap="flat" cmpd="sng">
                      <a:solidFill>
                        <a:srgbClr val="FFFFFF"/>
                      </a:solidFill>
                      <a:prstDash val="solid"/>
                      <a:headEnd type="none" w="med" len="med"/>
                      <a:tailEnd type="none" w="med" len="med"/>
                    </a:lnR>
                    <a:lnT w="12700" cap="flat" cmpd="sng" algn="ctr">
                      <a:solidFill>
                        <a:srgbClr val="FFFFFF"/>
                      </a:solidFill>
                      <a:prstDash val="solid"/>
                      <a:round/>
                      <a:headEnd type="none" w="med" len="med"/>
                      <a:tailEnd type="none" w="med" len="med"/>
                    </a:lnT>
                    <a:lnB w="12700" cap="flat" cmpd="sng">
                      <a:solidFill>
                        <a:srgbClr val="FFFFFF"/>
                      </a:solidFill>
                      <a:prstDash val="solid"/>
                      <a:headEnd type="none" w="med" len="med"/>
                      <a:tailEnd type="none" w="med" len="med"/>
                    </a:lnB>
                    <a:solidFill>
                      <a:srgbClr val="C9C9C9"/>
                    </a:solidFill>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1</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lgn="ctr">
                      <a:solidFill>
                        <a:srgbClr val="FFFFFF"/>
                      </a:solidFill>
                      <a:prstDash val="solid"/>
                      <a:roun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15-20(N2/Air)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15-20(N2/Air)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25-35(N2/Air)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25-35(N2/Air)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30-45(N2/Air)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325360">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7-10(N2/Air)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8-14(N2/Air)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13-17(N2/Air)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15-18(N2/Air)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20-25(N2/Air)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325360">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3</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4.5-5.5(N2/Air)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6-7(N2/Air)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6-10(N2/Air)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8-12(N2/Air)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12-18(N2/Air)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325360">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4</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2.0-2.5(N2/Air)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2.8-3.5(N2/Air)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5-6(N2/Air)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6-7(N2/Air)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10-12(N2/Air)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325360">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5</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1.4-1.8(N2/Air)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1.5-2.5(N2/Air)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3-4(N2/Air)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4-4.5(N2/Air)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7-8(N2/Air)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325360">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6</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0.7-0.9(N2/Air)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BDD7EE"/>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1-1.5(N2/Air)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BDD7EE"/>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2.3-3(N2/Air)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3-3.5(N2/Air)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4.5-5(N2/Air)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325360">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8</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1.0-1.5(N2/Air)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1.5-1.8(N2/Air)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2.5-3.5(N2/Air)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325360">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10</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0.8-1(N2/Air)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BDD7EE"/>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1-1.2(N2/Air)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BDD7EE"/>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1.2-2(N2/Air)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325360">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12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1-1.2(N2/Air)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325360">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14</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0.8-1(N2/Air)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325360">
                <a:tc vMerge="1">
                  <a:tcPr>
                    <a:lnL>
                      <a:noFill/>
                    </a:lnL>
                    <a:lnR w="12700" cap="flat" cmpd="sng">
                      <a:solidFill>
                        <a:srgbClr val="FFFFFF"/>
                      </a:solidFill>
                      <a:prstDash val="solid"/>
                      <a:headEnd type="none" w="med" len="med"/>
                      <a:tailEnd type="none" w="med" len="med"/>
                    </a:lnR>
                    <a:lnB w="12700" cap="flat" cmpd="sng">
                      <a:solidFill>
                        <a:srgbClr val="FFFFFF"/>
                      </a:solidFill>
                      <a:prstDash val="solid"/>
                      <a:headEnd type="none" w="med" len="med"/>
                      <a:tailEnd type="none" w="med" len="med"/>
                    </a:lnB>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16</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0.5-0.6(N2/Air)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BDD7EE"/>
                    </a:solidFill>
                  </a:tcPr>
                </a:tc>
              </a:tr>
              <a:tr h="325360">
                <a:tc rowSpan="10">
                  <a:txBody>
                    <a:bodyPr/>
                    <a:lstStyle/>
                    <a:p>
                      <a:pPr marL="9525" indent="0" algn="ctr" fontAlgn="ctr"/>
                      <a:r>
                        <a:rPr lang="en-US" altLang="zh-CN" sz="1200" b="0" i="0" dirty="0">
                          <a:solidFill>
                            <a:srgbClr val="404040"/>
                          </a:solidFill>
                          <a:latin typeface="Poppins Medium" panose="02000000000000000000" charset="0"/>
                          <a:ea typeface="Source Han Sans JP VF" panose="020B0200000000000000" charset="-122"/>
                        </a:rPr>
                        <a:t>Aluminum alloy</a:t>
                      </a:r>
                      <a:endParaRPr lang="en-US" altLang="zh-CN" sz="1200" b="0" i="0" dirty="0">
                        <a:solidFill>
                          <a:srgbClr val="404040"/>
                        </a:solidFill>
                        <a:latin typeface="Poppins Medium" panose="02000000000000000000" charset="0"/>
                        <a:ea typeface="Source Han Sans JP VF" panose="020B0200000000000000" charset="-122"/>
                      </a:endParaRPr>
                    </a:p>
                  </a:txBody>
                  <a:tcPr marL="9842" marR="9842" marT="9842" anchor="ctr">
                    <a:lnL>
                      <a:noFill/>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7E6E6"/>
                    </a:solidFill>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1</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10-13(N2/Air)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15-20(N2/Air)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25-35(N2/Air)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20-25(N2/Air)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30-45(N2/Air)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325360">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4-5(N2/Air)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8-13(N2/Air)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13-17(N2/Air)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25-35(N2/Air)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20-25(N2/Air)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325360">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3</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1.5-2.5(N2/Air)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4-4.5(N2/Air)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6-8(N2/Air)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15-18(N2/Air)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14-16(N2/Air)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325360">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4</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1-1.3(N2/Air)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BDD7EE"/>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2.5-3(N2/Air)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4-5(N2/Air)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8-12(N2/Air)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8-10(N2/Air)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325360">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5</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1.5-2(N2/Air)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BDD7EE"/>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2.5-3.5(N2/Air)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6-7(N2/Air)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5-6(N2/Air)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325360">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6</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2-2.3(N2/Air)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4-4.5(N2/Air)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3.5-4(N2/Air)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325360">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8</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0.8-1.3(N2/Air)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BDD7EE"/>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2.5-3(N2/Air)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1.5-2(N2/Air)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325360">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10</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1-1.3(N2/Air)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BDD7EE"/>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1-1.2(N2/Air)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325360">
                <a:tc vMerge="1">
                  <a:tcPr>
                    <a:lnL>
                      <a:noFill/>
                    </a:lnL>
                    <a:lnR w="12700" cap="flat" cmpd="sng">
                      <a:solidFill>
                        <a:srgbClr val="FFFFFF"/>
                      </a:solidFill>
                      <a:prstDash val="solid"/>
                      <a:headEnd type="none" w="med" len="med"/>
                      <a:tailEnd type="none" w="med" len="med"/>
                    </a:lnR>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12</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0.6-0.7(N2/Air)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325360">
                <a:tc vMerge="1">
                  <a:tcPr>
                    <a:lnL>
                      <a:noFill/>
                    </a:lnL>
                    <a:lnR w="12700" cap="flat" cmpd="sng">
                      <a:solidFill>
                        <a:srgbClr val="FFFFFF"/>
                      </a:solidFill>
                      <a:prstDash val="solid"/>
                      <a:headEnd type="none" w="med" len="med"/>
                      <a:tailEnd type="none" w="med" len="med"/>
                    </a:lnR>
                    <a:lnB w="12700" cap="flat" cmpd="sng">
                      <a:solidFill>
                        <a:srgbClr val="FFFFFF"/>
                      </a:solidFill>
                      <a:prstDash val="solid"/>
                      <a:headEnd type="none" w="med" len="med"/>
                      <a:tailEnd type="none" w="med" len="med"/>
                    </a:lnB>
                  </a:tcPr>
                </a:tc>
                <a:tc>
                  <a:txBody>
                    <a:bodyPr/>
                    <a:lstStyle/>
                    <a:p>
                      <a:pPr marL="9525" indent="0" algn="ctr" fontAlgn="ctr"/>
                      <a:r>
                        <a:rPr lang="en-US" altLang="zh-CN" sz="700" b="0" i="0" dirty="0">
                          <a:solidFill>
                            <a:srgbClr val="404040"/>
                          </a:solidFill>
                          <a:latin typeface="Poppins Medium" panose="02000000000000000000" charset="0"/>
                          <a:ea typeface="Source Han Sans JP VF" panose="020B0200000000000000" charset="-122"/>
                        </a:rPr>
                        <a:t>14</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l" fontAlgn="ctr"/>
                      <a:r>
                        <a:rPr lang="en-US" altLang="zh-CN" sz="700" b="0" i="0" dirty="0">
                          <a:solidFill>
                            <a:srgbClr val="404040"/>
                          </a:solidFill>
                          <a:latin typeface="Poppins Medium" panose="02000000000000000000" charset="0"/>
                          <a:ea typeface="Source Han Sans JP VF" panose="020B0200000000000000" charset="-122"/>
                        </a:rPr>
                        <a:t>0.4-0.6(N2/Air)</a:t>
                      </a:r>
                      <a:endParaRPr lang="en-US" altLang="zh-CN" sz="700" b="0" i="0" dirty="0">
                        <a:solidFill>
                          <a:srgbClr val="404040"/>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BDD7EE"/>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副标题 2"/>
          <p:cNvSpPr>
            <a:spLocks noGrp="1"/>
          </p:cNvSpPr>
          <p:nvPr/>
        </p:nvSpPr>
        <p:spPr>
          <a:xfrm>
            <a:off x="6761480" y="101523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07</a:t>
            </a:r>
            <a:endParaRPr lang="en-US" altLang="zh-CN" sz="1000" dirty="0">
              <a:solidFill>
                <a:srgbClr val="0A69A5"/>
              </a:solidFill>
              <a:latin typeface="微软雅黑" panose="020B0503020204020204" charset="-122"/>
              <a:cs typeface="微软雅黑" panose="020B0503020204020204" charset="-122"/>
            </a:endParaRPr>
          </a:p>
        </p:txBody>
      </p:sp>
      <p:sp>
        <p:nvSpPr>
          <p:cNvPr id="4" name="标题 1"/>
          <p:cNvSpPr>
            <a:spLocks noGrp="1"/>
          </p:cNvSpPr>
          <p:nvPr/>
        </p:nvSpPr>
        <p:spPr>
          <a:xfrm>
            <a:off x="445135" y="414020"/>
            <a:ext cx="3982486" cy="509270"/>
          </a:xfrm>
          <a:prstGeom prst="rect">
            <a:avLst/>
          </a:prstGeom>
        </p:spPr>
        <p:txBody>
          <a:bodyPr vert="horz" lIns="91440" tIns="45720" rIns="91440" bIns="45720" rtlCol="0" anchor="b">
            <a:noAutofit/>
          </a:bodyPr>
          <a:lstStyle>
            <a:lvl1pPr algn="ctr" defTabSz="756285"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US" altLang="zh-CN" sz="2200" b="1" dirty="0">
                <a:solidFill>
                  <a:schemeClr val="tx1"/>
                </a:solidFill>
                <a:latin typeface="Poppins Medium" panose="02000000000000000000" charset="0"/>
                <a:ea typeface="Source Han Sans JP VF" panose="020B0200000000000000" charset="-122"/>
                <a:cs typeface="思源黑体 CN Medium" panose="020B0600000000000000" charset="-122"/>
                <a:sym typeface="+mn-ea"/>
              </a:rPr>
              <a:t>COST BENEFIT ANALYSIS</a:t>
            </a:r>
            <a:endParaRPr lang="en-US" altLang="zh-CN" sz="2200" b="1" dirty="0">
              <a:solidFill>
                <a:schemeClr val="tx1"/>
              </a:solidFill>
              <a:latin typeface="Poppins Medium" panose="02000000000000000000" charset="0"/>
              <a:ea typeface="Source Han Sans JP VF" panose="020B0200000000000000" charset="-122"/>
              <a:cs typeface="思源黑体 CN Medium" panose="020B0600000000000000" charset="-122"/>
              <a:sym typeface="+mn-ea"/>
            </a:endParaRPr>
          </a:p>
        </p:txBody>
      </p:sp>
      <p:sp>
        <p:nvSpPr>
          <p:cNvPr id="20" name="文本框 19"/>
          <p:cNvSpPr txBox="1"/>
          <p:nvPr>
            <p:custDataLst>
              <p:tags r:id="rId1"/>
            </p:custDataLst>
          </p:nvPr>
        </p:nvSpPr>
        <p:spPr>
          <a:xfrm>
            <a:off x="328295" y="9436116"/>
            <a:ext cx="6533515" cy="978218"/>
          </a:xfrm>
          <a:prstGeom prst="rect">
            <a:avLst/>
          </a:prstGeom>
          <a:noFill/>
        </p:spPr>
        <p:txBody>
          <a:bodyPr wrap="square" rtlCol="0">
            <a:noAutofit/>
            <a:scene3d>
              <a:camera prst="orthographicFront"/>
              <a:lightRig rig="threePt" dir="t"/>
            </a:scene3d>
          </a:bodyPr>
          <a:lstStyle/>
          <a:p>
            <a:pPr>
              <a:lnSpc>
                <a:spcPct val="130000"/>
              </a:lnSpc>
            </a:pPr>
            <a:r>
              <a:rPr lang="en-US" altLang="zh-CN" sz="700" kern="500" dirty="0">
                <a:solidFill>
                  <a:schemeClr val="bg1">
                    <a:lumMod val="65000"/>
                  </a:schemeClr>
                </a:solidFill>
                <a:latin typeface="+mn-ea"/>
                <a:cs typeface="+mn-ea"/>
              </a:rPr>
              <a:t>If the cutting auxiliary gas is dried compressed air, the cost includes air compressor electricity, machine power consumption, and consumables (protective lenses, cutting nozzles).  </a:t>
            </a:r>
            <a:endParaRPr lang="en-US" altLang="zh-CN" sz="700" kern="500" dirty="0">
              <a:solidFill>
                <a:schemeClr val="bg1">
                  <a:lumMod val="65000"/>
                </a:schemeClr>
              </a:solidFill>
              <a:latin typeface="+mn-ea"/>
              <a:cs typeface="+mn-ea"/>
            </a:endParaRPr>
          </a:p>
          <a:p>
            <a:pPr>
              <a:lnSpc>
                <a:spcPct val="130000"/>
              </a:lnSpc>
            </a:pPr>
            <a:r>
              <a:rPr lang="en-US" altLang="zh-CN" sz="700" kern="500" dirty="0">
                <a:solidFill>
                  <a:schemeClr val="bg1">
                    <a:lumMod val="65000"/>
                  </a:schemeClr>
                </a:solidFill>
                <a:latin typeface="+mn-ea"/>
                <a:cs typeface="+mn-ea"/>
              </a:rPr>
              <a:t>Note:  </a:t>
            </a:r>
            <a:endParaRPr lang="en-US" altLang="zh-CN" sz="700" kern="500" dirty="0">
              <a:solidFill>
                <a:schemeClr val="bg1">
                  <a:lumMod val="65000"/>
                </a:schemeClr>
              </a:solidFill>
              <a:latin typeface="+mn-ea"/>
              <a:cs typeface="+mn-ea"/>
            </a:endParaRPr>
          </a:p>
          <a:p>
            <a:pPr marL="228600" indent="-228600">
              <a:lnSpc>
                <a:spcPct val="130000"/>
              </a:lnSpc>
              <a:buFont typeface="+mj-lt"/>
              <a:buAutoNum type="arabicPeriod"/>
            </a:pPr>
            <a:r>
              <a:rPr lang="en-US" altLang="zh-CN" sz="700" kern="500" dirty="0">
                <a:solidFill>
                  <a:schemeClr val="bg1">
                    <a:lumMod val="65000"/>
                  </a:schemeClr>
                </a:solidFill>
                <a:latin typeface="+mn-ea"/>
                <a:cs typeface="+mn-ea"/>
              </a:rPr>
              <a:t>The electricity and gas prices are for reference only and may vary by region.  </a:t>
            </a:r>
            <a:endParaRPr lang="en-US" altLang="zh-CN" sz="700" kern="500" dirty="0">
              <a:solidFill>
                <a:schemeClr val="bg1">
                  <a:lumMod val="65000"/>
                </a:schemeClr>
              </a:solidFill>
              <a:latin typeface="+mn-ea"/>
              <a:cs typeface="+mn-ea"/>
            </a:endParaRPr>
          </a:p>
          <a:p>
            <a:pPr marL="228600" indent="-228600">
              <a:lnSpc>
                <a:spcPct val="130000"/>
              </a:lnSpc>
              <a:buFont typeface="+mj-lt"/>
              <a:buAutoNum type="arabicPeriod"/>
            </a:pPr>
            <a:r>
              <a:rPr lang="en-US" altLang="zh-CN" sz="700" kern="500" dirty="0">
                <a:solidFill>
                  <a:schemeClr val="bg1">
                    <a:lumMod val="65000"/>
                  </a:schemeClr>
                </a:solidFill>
                <a:latin typeface="+mn-ea"/>
                <a:cs typeface="+mn-ea"/>
              </a:rPr>
              <a:t>Auxiliary gas consumption varies with plate thickness. The oxygen data is based on cutting 8mm carbon steel, and nitrogen on 1mm stainless steel. For reference only; actual usage may vary. </a:t>
            </a:r>
            <a:endParaRPr lang="en-US" altLang="zh-CN" sz="700" kern="500" dirty="0">
              <a:solidFill>
                <a:schemeClr val="bg1">
                  <a:lumMod val="65000"/>
                </a:schemeClr>
              </a:solidFill>
              <a:latin typeface="+mn-ea"/>
              <a:cs typeface="+mn-ea"/>
            </a:endParaRPr>
          </a:p>
        </p:txBody>
      </p:sp>
      <p:grpSp>
        <p:nvGrpSpPr>
          <p:cNvPr id="31" name="组合 30"/>
          <p:cNvGrpSpPr/>
          <p:nvPr/>
        </p:nvGrpSpPr>
        <p:grpSpPr>
          <a:xfrm>
            <a:off x="173990" y="923290"/>
            <a:ext cx="1842135" cy="328295"/>
            <a:chOff x="274" y="1454"/>
            <a:chExt cx="2901" cy="517"/>
          </a:xfrm>
        </p:grpSpPr>
        <p:sp>
          <p:nvSpPr>
            <p:cNvPr id="6" name="副标题 2"/>
            <p:cNvSpPr>
              <a:spLocks noGrp="1"/>
            </p:cNvSpPr>
            <p:nvPr/>
          </p:nvSpPr>
          <p:spPr>
            <a:xfrm>
              <a:off x="274" y="1497"/>
              <a:ext cx="2901" cy="448"/>
            </a:xfrm>
            <a:prstGeom prst="rect">
              <a:avLst/>
            </a:prstGeom>
          </p:spPr>
          <p:txBody>
            <a:bodyPr vert="horz" lIns="91440" tIns="45720" rIns="91440" bIns="45720" rtlCol="0">
              <a:sp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pPr algn="ctr"/>
              <a:r>
                <a:rPr lang="en-US" altLang="zh-CN" sz="1400" dirty="0">
                  <a:solidFill>
                    <a:srgbClr val="0A69A5"/>
                  </a:solidFill>
                  <a:latin typeface="Poppins Medium" panose="02000000000000000000" charset="0"/>
                  <a:ea typeface="Source Han Sans JP VF" panose="020B0200000000000000" charset="-122"/>
                  <a:cs typeface="微软雅黑" panose="020B0503020204020204" charset="-122"/>
                </a:rPr>
                <a:t>SF6024T</a:t>
              </a:r>
              <a:endParaRPr lang="en-US" altLang="zh-CN" sz="1400" dirty="0">
                <a:solidFill>
                  <a:srgbClr val="0A69A5"/>
                </a:solidFill>
                <a:latin typeface="Poppins Medium" panose="02000000000000000000" charset="0"/>
                <a:ea typeface="Source Han Sans JP VF" panose="020B0200000000000000" charset="-122"/>
                <a:cs typeface="微软雅黑" panose="020B0503020204020204" charset="-122"/>
              </a:endParaRPr>
            </a:p>
          </p:txBody>
        </p:sp>
        <p:sp>
          <p:nvSpPr>
            <p:cNvPr id="2" name="流程图: 终止 1"/>
            <p:cNvSpPr/>
            <p:nvPr/>
          </p:nvSpPr>
          <p:spPr>
            <a:xfrm>
              <a:off x="798" y="1454"/>
              <a:ext cx="1891" cy="517"/>
            </a:xfrm>
            <a:prstGeom prst="flowChartTerminator">
              <a:avLst/>
            </a:prstGeom>
            <a:noFill/>
            <a:ln w="25400">
              <a:solidFill>
                <a:srgbClr val="0A69A5"/>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aphicFrame>
        <p:nvGraphicFramePr>
          <p:cNvPr id="3" name="表格 2"/>
          <p:cNvGraphicFramePr/>
          <p:nvPr>
            <p:custDataLst>
              <p:tags r:id="rId2"/>
            </p:custDataLst>
          </p:nvPr>
        </p:nvGraphicFramePr>
        <p:xfrm>
          <a:off x="444500" y="1577340"/>
          <a:ext cx="6623215" cy="7688580"/>
        </p:xfrm>
        <a:graphic>
          <a:graphicData uri="http://schemas.openxmlformats.org/drawingml/2006/table">
            <a:tbl>
              <a:tblPr/>
              <a:tblGrid>
                <a:gridCol w="916305"/>
                <a:gridCol w="1235710"/>
                <a:gridCol w="496800"/>
                <a:gridCol w="496800"/>
                <a:gridCol w="496800"/>
                <a:gridCol w="496800"/>
                <a:gridCol w="496800"/>
                <a:gridCol w="496800"/>
                <a:gridCol w="496800"/>
                <a:gridCol w="496800"/>
                <a:gridCol w="496800"/>
              </a:tblGrid>
              <a:tr h="640715">
                <a:tc gridSpan="2">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Laser power</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a:noFill/>
                    </a:lnL>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solidFill>
                      <a:srgbClr val="7F8AA5"/>
                    </a:solidFill>
                  </a:tcPr>
                </a:tc>
                <a:tc hMerge="1">
                  <a:tcPr>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tcPr>
                </a:tc>
                <a:tc gridSpan="3">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rPr>
                        <a:t>3kW</a:t>
                      </a:r>
                      <a:endParaRPr lang="en-US" altLang="zh-CN" sz="1400" b="1" i="0" dirty="0">
                        <a:solidFill>
                          <a:srgbClr val="262626"/>
                        </a:solidFill>
                        <a:latin typeface="Poppins Medium" panose="02000000000000000000" charset="0"/>
                        <a:ea typeface="Source Han Sans JP VF" panose="020B0200000000000000" charset="-122"/>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a:noFill/>
                    </a:lnT>
                    <a:lnB w="12700" cap="flat" cmpd="sng" algn="ctr">
                      <a:solidFill>
                        <a:srgbClr val="FFFFFF"/>
                      </a:solidFill>
                      <a:prstDash val="solid"/>
                      <a:round/>
                      <a:headEnd type="none" w="med" len="med"/>
                      <a:tailEnd type="none" w="med" len="med"/>
                    </a:lnB>
                    <a:solidFill>
                      <a:srgbClr val="7F8AA5"/>
                    </a:solidFill>
                  </a:tcPr>
                </a:tc>
                <a:tc hMerge="1">
                  <a:tcPr>
                    <a:lnT>
                      <a:noFill/>
                    </a:lnT>
                    <a:lnB w="12700" cap="flat" cmpd="sng">
                      <a:solidFill>
                        <a:srgbClr val="FFFFFF"/>
                      </a:solidFill>
                      <a:prstDash val="solid"/>
                      <a:headEnd type="none" w="med" len="med"/>
                      <a:tailEnd type="none" w="med" len="med"/>
                    </a:lnB>
                  </a:tcPr>
                </a:tc>
                <a:tc hMerge="1">
                  <a:tcPr>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tcPr>
                </a:tc>
                <a:tc gridSpan="3">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rPr>
                        <a:t>4kW</a:t>
                      </a:r>
                      <a:endParaRPr lang="en-US" altLang="zh-CN" sz="1400" b="1" i="0" dirty="0">
                        <a:solidFill>
                          <a:srgbClr val="262626"/>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a:noFill/>
                    </a:lnT>
                    <a:lnB w="12700" cap="flat" cmpd="sng" algn="ctr">
                      <a:solidFill>
                        <a:srgbClr val="FFFFFF"/>
                      </a:solidFill>
                      <a:prstDash val="solid"/>
                      <a:round/>
                      <a:headEnd type="none" w="med" len="med"/>
                      <a:tailEnd type="none" w="med" len="med"/>
                    </a:lnB>
                    <a:solidFill>
                      <a:srgbClr val="7F8AA5"/>
                    </a:solidFill>
                  </a:tcPr>
                </a:tc>
                <a:tc hMerge="1">
                  <a:tcPr>
                    <a:lnT>
                      <a:noFill/>
                    </a:lnT>
                    <a:lnB w="12700" cap="flat" cmpd="sng">
                      <a:solidFill>
                        <a:srgbClr val="FFFFFF"/>
                      </a:solidFill>
                      <a:prstDash val="solid"/>
                      <a:headEnd type="none" w="med" len="med"/>
                      <a:tailEnd type="none" w="med" len="med"/>
                    </a:lnB>
                  </a:tcPr>
                </a:tc>
                <a:tc hMerge="1">
                  <a:tcPr>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tcPr>
                </a:tc>
                <a:tc gridSpan="3">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rPr>
                        <a:t>6kW</a:t>
                      </a:r>
                      <a:endParaRPr lang="en-US" altLang="zh-CN" sz="1400" b="1" i="0" dirty="0">
                        <a:solidFill>
                          <a:srgbClr val="262626"/>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a:noFill/>
                    </a:lnT>
                    <a:lnB w="12700" cap="flat" cmpd="sng" algn="ctr">
                      <a:solidFill>
                        <a:srgbClr val="FFFFFF"/>
                      </a:solidFill>
                      <a:prstDash val="solid"/>
                      <a:round/>
                      <a:headEnd type="none" w="med" len="med"/>
                      <a:tailEnd type="none" w="med" len="med"/>
                    </a:lnB>
                    <a:solidFill>
                      <a:srgbClr val="7F8AA5"/>
                    </a:solidFill>
                  </a:tcPr>
                </a:tc>
                <a:tc hMerge="1">
                  <a:tcPr>
                    <a:lnT>
                      <a:noFill/>
                    </a:lnT>
                    <a:lnB w="12700" cap="flat" cmpd="sng">
                      <a:solidFill>
                        <a:srgbClr val="FFFFFF"/>
                      </a:solidFill>
                      <a:prstDash val="solid"/>
                      <a:headEnd type="none" w="med" len="med"/>
                      <a:tailEnd type="none" w="med" len="med"/>
                    </a:lnB>
                  </a:tcPr>
                </a:tc>
                <a:tc hMerge="1">
                  <a:tcPr>
                    <a:lnR w="12700" cap="flat" cmpd="sng">
                      <a:solidFill>
                        <a:srgbClr val="FFFFFF"/>
                      </a:solidFill>
                      <a:prstDash val="solid"/>
                      <a:headEnd type="none" w="med" len="med"/>
                      <a:tailEnd type="none" w="med" len="med"/>
                    </a:lnR>
                    <a:lnT>
                      <a:noFill/>
                    </a:lnT>
                    <a:lnB w="12700" cap="flat" cmpd="sng">
                      <a:solidFill>
                        <a:srgbClr val="FFFFFF"/>
                      </a:solidFill>
                      <a:prstDash val="solid"/>
                      <a:headEnd type="none" w="med" len="med"/>
                      <a:tailEnd type="none" w="med" len="med"/>
                    </a:lnB>
                  </a:tcPr>
                </a:tc>
              </a:tr>
              <a:tr h="640715">
                <a:tc gridSpan="2">
                  <a:txBody>
                    <a:bodyPr/>
                    <a:lstStyle/>
                    <a:p>
                      <a:pPr marL="9525" indent="0" algn="ctr" fontAlgn="ctr"/>
                      <a:r>
                        <a:rPr lang="en-US" altLang="zh-CN" sz="1400" b="1" dirty="0">
                          <a:ln>
                            <a:noFill/>
                          </a:ln>
                          <a:solidFill>
                            <a:schemeClr val="tx1"/>
                          </a:solidFill>
                          <a:latin typeface="Poppins Medium" panose="02000000000000000000" charset="0"/>
                          <a:ea typeface="Source Han Sans JP VF" panose="020B0200000000000000" charset="-122"/>
                          <a:cs typeface="Poppins Medium" panose="02000000000000000000" charset="0"/>
                        </a:rPr>
                        <a:t>Item</a:t>
                      </a:r>
                      <a:endParaRPr lang="en-US" altLang="zh-CN" sz="1400" b="1" i="0" dirty="0">
                        <a:ln>
                          <a:noFill/>
                        </a:ln>
                        <a:solidFill>
                          <a:schemeClr val="tx1"/>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a:noFill/>
                    </a:lnL>
                    <a:lnR w="12700" cap="flat" cmpd="sng" algn="ctr">
                      <a:solidFill>
                        <a:srgbClr val="FFFFFF"/>
                      </a:solidFill>
                      <a:prstDash val="solid"/>
                      <a:roun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7F8AA5"/>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Air</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O2</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N2</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solidFill>
                        <a:srgbClr val="FFFFFF"/>
                      </a:solidFill>
                      <a:prstDash val="solid"/>
                      <a:headEnd type="none" w="med" len="med"/>
                      <a:tailEnd type="none" w="med" len="med"/>
                    </a:lnL>
                    <a:lnR w="12700" cap="flat" cmpd="sng" algn="ctr">
                      <a:solidFill>
                        <a:srgbClr val="FFFFFF"/>
                      </a:solidFill>
                      <a:prstDash val="solid"/>
                      <a:roun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Air</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O2</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N2</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solidFill>
                        <a:srgbClr val="FFFFFF"/>
                      </a:solidFill>
                      <a:prstDash val="solid"/>
                      <a:headEnd type="none" w="med" len="med"/>
                      <a:tailEnd type="none" w="med" len="med"/>
                    </a:lnL>
                    <a:lnR w="12700" cap="flat" cmpd="sng" algn="ctr">
                      <a:solidFill>
                        <a:srgbClr val="FFFFFF"/>
                      </a:solidFill>
                      <a:prstDash val="solid"/>
                      <a:roun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Air</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O2</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7F8AA5"/>
                    </a:solidFill>
                  </a:tcPr>
                </a:tc>
                <a:tc>
                  <a:txBody>
                    <a:bodyPr/>
                    <a:lstStyle/>
                    <a:p>
                      <a:pPr marL="9525" indent="0" algn="ctr" fontAlgn="ctr"/>
                      <a:r>
                        <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rPr>
                        <a:t>N2</a:t>
                      </a:r>
                      <a:endParaRPr lang="en-US" altLang="zh-CN" sz="1400" b="1" i="0" dirty="0">
                        <a:solidFill>
                          <a:srgbClr val="262626"/>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7F8AA5"/>
                    </a:solidFill>
                  </a:tcPr>
                </a:tc>
              </a:tr>
              <a:tr h="640715">
                <a:tc rowSpan="6">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rPr>
                        <a:t>Peak power consumption</a:t>
                      </a:r>
                      <a:endPar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5C5C5"/>
                    </a:solidFill>
                  </a:tcPr>
                </a:tc>
                <a:tc>
                  <a:txBody>
                    <a:bodyPr/>
                    <a:lstStyle/>
                    <a:p>
                      <a:pPr indent="0" algn="ctr" fontAlgn="b">
                        <a:lnSpc>
                          <a:spcPts val="1440"/>
                        </a:lnSpc>
                        <a:buNone/>
                      </a:pPr>
                      <a:r>
                        <a:rPr lang="en-US" altLang="zh-CN" sz="1200" b="0" dirty="0">
                          <a:solidFill>
                            <a:schemeClr val="tx1"/>
                          </a:solidFill>
                          <a:latin typeface="Poppins Medium" panose="02000000000000000000" charset="0"/>
                          <a:ea typeface="Source Han Sans JP VF" panose="020B0200000000000000" charset="-122"/>
                          <a:cs typeface="Poppins Medium" panose="02000000000000000000" charset="0"/>
                        </a:rPr>
                        <a:t>Laser source(kW)</a:t>
                      </a:r>
                      <a:endParaRPr lang="en-US" altLang="zh-CN" sz="1200" b="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9842" marR="9842" marT="9842"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10</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w="12700" cap="flat" cmpd="sng" algn="ctr">
                      <a:solidFill>
                        <a:srgbClr val="FFFFFF"/>
                      </a:solidFill>
                      <a:prstDash val="solid"/>
                      <a:roun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10</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lgn="ctr">
                      <a:solidFill>
                        <a:srgbClr val="FFFFFF"/>
                      </a:solidFill>
                      <a:prstDash val="solid"/>
                      <a:roun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10</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lgn="ctr">
                      <a:solidFill>
                        <a:srgbClr val="FFFFFF"/>
                      </a:solidFill>
                      <a:prstDash val="solid"/>
                      <a:roun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16</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lgn="ctr">
                      <a:solidFill>
                        <a:srgbClr val="FFFFFF"/>
                      </a:solidFill>
                      <a:prstDash val="solid"/>
                      <a:roun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16</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lgn="ctr">
                      <a:solidFill>
                        <a:srgbClr val="FFFFFF"/>
                      </a:solidFill>
                      <a:prstDash val="solid"/>
                      <a:roun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16</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lgn="ctr">
                      <a:solidFill>
                        <a:srgbClr val="FFFFFF"/>
                      </a:solidFill>
                      <a:prstDash val="solid"/>
                      <a:roun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16</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lgn="ctr">
                      <a:solidFill>
                        <a:srgbClr val="FFFFFF"/>
                      </a:solidFill>
                      <a:prstDash val="solid"/>
                      <a:roun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16</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lgn="ctr">
                      <a:solidFill>
                        <a:srgbClr val="FFFFFF"/>
                      </a:solidFill>
                      <a:prstDash val="solid"/>
                      <a:roun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16</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lgn="ctr">
                      <a:solidFill>
                        <a:srgbClr val="FFFFFF"/>
                      </a:solidFill>
                      <a:prstDash val="solid"/>
                      <a:roun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640715">
                <a:tc vMerge="1">
                  <a:tcPr>
                    <a:lnL>
                      <a:noFill/>
                    </a:lnL>
                    <a:lnR w="12700" cap="flat" cmpd="sng">
                      <a:solidFill>
                        <a:srgbClr val="FFFFFF"/>
                      </a:solidFill>
                      <a:prstDash val="solid"/>
                      <a:headEnd type="none" w="med" len="med"/>
                      <a:tailEnd type="none" w="med" len="med"/>
                    </a:lnR>
                  </a:tcPr>
                </a:tc>
                <a:tc>
                  <a:txBody>
                    <a:bodyPr/>
                    <a:lstStyle/>
                    <a:p>
                      <a:pPr indent="0" algn="ctr" fontAlgn="b">
                        <a:lnSpc>
                          <a:spcPts val="1440"/>
                        </a:lnSpc>
                        <a:buNone/>
                      </a:pPr>
                      <a:r>
                        <a:rPr lang="en-US" altLang="zh-CN" sz="1200" b="0" dirty="0">
                          <a:solidFill>
                            <a:schemeClr val="tx1"/>
                          </a:solidFill>
                          <a:latin typeface="Poppins Medium" panose="02000000000000000000" charset="0"/>
                          <a:ea typeface="Source Han Sans JP VF" panose="020B0200000000000000" charset="-122"/>
                          <a:cs typeface="Poppins Medium" panose="02000000000000000000" charset="0"/>
                        </a:rPr>
                        <a:t>Chiller(kW)</a:t>
                      </a:r>
                      <a:endParaRPr lang="en-US" altLang="zh-CN" sz="1200" b="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9842" marR="9842" marT="9842"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6</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6</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6</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6</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6</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6</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640715">
                <a:tc vMerge="1">
                  <a:tcPr>
                    <a:lnL>
                      <a:noFill/>
                    </a:lnL>
                    <a:lnR w="12700" cap="flat" cmpd="sng">
                      <a:solidFill>
                        <a:srgbClr val="FFFFFF"/>
                      </a:solidFill>
                      <a:prstDash val="solid"/>
                      <a:headEnd type="none" w="med" len="med"/>
                      <a:tailEnd type="none" w="med" len="med"/>
                    </a:lnR>
                  </a:tcPr>
                </a:tc>
                <a:tc>
                  <a:txBody>
                    <a:bodyPr/>
                    <a:lstStyle/>
                    <a:p>
                      <a:pPr indent="0" algn="ctr" fontAlgn="b">
                        <a:lnSpc>
                          <a:spcPts val="1440"/>
                        </a:lnSpc>
                        <a:buNone/>
                      </a:pPr>
                      <a:r>
                        <a:rPr lang="en-US" altLang="zh-CN" sz="1200" b="0" dirty="0">
                          <a:solidFill>
                            <a:schemeClr val="tx1"/>
                          </a:solidFill>
                          <a:latin typeface="Poppins Medium" panose="02000000000000000000" charset="0"/>
                          <a:ea typeface="Source Han Sans JP VF" panose="020B0200000000000000" charset="-122"/>
                          <a:cs typeface="Poppins Medium" panose="02000000000000000000" charset="0"/>
                        </a:rPr>
                        <a:t>Air compressor(kW)</a:t>
                      </a:r>
                      <a:endParaRPr lang="en-US" altLang="zh-CN" sz="1200" b="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9842" marR="9842" marT="9842"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640715">
                <a:tc vMerge="1">
                  <a:tcPr>
                    <a:lnL>
                      <a:noFill/>
                    </a:lnL>
                    <a:lnR w="12700" cap="flat" cmpd="sng">
                      <a:solidFill>
                        <a:srgbClr val="FFFFFF"/>
                      </a:solidFill>
                      <a:prstDash val="solid"/>
                      <a:headEnd type="none" w="med" len="med"/>
                      <a:tailEnd type="none" w="med" len="med"/>
                    </a:lnR>
                  </a:tcPr>
                </a:tc>
                <a:tc>
                  <a:txBody>
                    <a:bodyPr/>
                    <a:lstStyle/>
                    <a:p>
                      <a:pPr algn="ctr" fontAlgn="ctr"/>
                      <a:r>
                        <a:rPr lang="en-US" altLang="zh-CN" sz="1200" b="0" i="0" dirty="0">
                          <a:solidFill>
                            <a:schemeClr val="tx1"/>
                          </a:solidFill>
                          <a:latin typeface="Poppins Medium" panose="02000000000000000000" charset="0"/>
                          <a:ea typeface="Source Han Sans JP VF" panose="020B0200000000000000" charset="-122"/>
                          <a:cs typeface="Poppins Medium" panose="02000000000000000000" charset="0"/>
                        </a:rPr>
                        <a:t>Host power (kW)</a:t>
                      </a:r>
                      <a:endParaRPr lang="en-US" altLang="zh-CN" sz="1200" b="0" i="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12.5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12.5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12.5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12.5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12.5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12.5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12.5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12.5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12.5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640715">
                <a:tc vMerge="1">
                  <a:tcPr>
                    <a:lnL>
                      <a:noFill/>
                    </a:lnL>
                    <a:lnR w="12700" cap="flat" cmpd="sng">
                      <a:solidFill>
                        <a:srgbClr val="FFFFFF"/>
                      </a:solidFill>
                      <a:prstDash val="solid"/>
                      <a:headEnd type="none" w="med" len="med"/>
                      <a:tailEnd type="none" w="med" len="med"/>
                    </a:lnR>
                  </a:tcPr>
                </a:tc>
                <a:tc>
                  <a:txBody>
                    <a:bodyPr/>
                    <a:lstStyle/>
                    <a:p>
                      <a:pPr indent="0" algn="ctr" fontAlgn="b">
                        <a:lnSpc>
                          <a:spcPts val="1440"/>
                        </a:lnSpc>
                        <a:buNone/>
                      </a:pPr>
                      <a:r>
                        <a:rPr lang="en-US" altLang="zh-CN" sz="1200" b="0" dirty="0">
                          <a:solidFill>
                            <a:schemeClr val="tx1"/>
                          </a:solidFill>
                          <a:latin typeface="Poppins Medium" panose="02000000000000000000" charset="0"/>
                          <a:ea typeface="Source Han Sans JP VF" panose="020B0200000000000000" charset="-122"/>
                          <a:cs typeface="Poppins Medium" panose="02000000000000000000" charset="0"/>
                        </a:rPr>
                        <a:t>Dust removal(kW)</a:t>
                      </a:r>
                      <a:endParaRPr lang="en-US" altLang="zh-CN" sz="1200" b="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640715">
                <a:tc vMerge="1">
                  <a:tcPr>
                    <a:lnL>
                      <a:noFill/>
                    </a:lnL>
                    <a:lnR w="12700" cap="flat" cmpd="sng">
                      <a:solidFill>
                        <a:srgbClr val="FFFFFF"/>
                      </a:solidFill>
                      <a:prstDash val="solid"/>
                      <a:headEnd type="none" w="med" len="med"/>
                      <a:tailEnd type="none" w="med" len="med"/>
                    </a:lnR>
                    <a:lnB w="12700" cap="flat" cmpd="sng">
                      <a:solidFill>
                        <a:srgbClr val="FFFFFF"/>
                      </a:solidFill>
                      <a:prstDash val="solid"/>
                      <a:headEnd type="none" w="med" len="med"/>
                      <a:tailEnd type="none" w="med" len="med"/>
                    </a:lnB>
                  </a:tcPr>
                </a:tc>
                <a:tc>
                  <a:txBody>
                    <a:bodyPr/>
                    <a:lstStyle/>
                    <a:p>
                      <a:pPr algn="ctr" fontAlgn="ctr"/>
                      <a:r>
                        <a:rPr lang="en-US" altLang="zh-CN" sz="1200" b="0" i="0" dirty="0">
                          <a:solidFill>
                            <a:schemeClr val="tx1"/>
                          </a:solidFill>
                          <a:latin typeface="Poppins Medium" panose="02000000000000000000" charset="0"/>
                          <a:ea typeface="Source Han Sans JP VF" panose="020B0200000000000000" charset="-122"/>
                          <a:cs typeface="Poppins Medium" panose="02000000000000000000" charset="0"/>
                        </a:rPr>
                        <a:t>Loading and unloading (kW)</a:t>
                      </a:r>
                      <a:endParaRPr lang="en-US" altLang="zh-CN" sz="1200" b="0" i="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640715">
                <a:tc gridSpan="2">
                  <a:txBody>
                    <a:bodyPr/>
                    <a:lstStyle/>
                    <a:p>
                      <a:pPr indent="0" algn="ctr" fontAlgn="b">
                        <a:lnSpc>
                          <a:spcPts val="1440"/>
                        </a:lnSpc>
                        <a:buNone/>
                      </a:pPr>
                      <a:r>
                        <a:rPr lang="en-US" altLang="zh-CN" sz="1200" b="0" dirty="0">
                          <a:solidFill>
                            <a:schemeClr val="tx1"/>
                          </a:solidFill>
                          <a:latin typeface="Poppins Medium" panose="02000000000000000000" charset="0"/>
                          <a:ea typeface="Source Han Sans JP VF" panose="020B0200000000000000" charset="-122"/>
                          <a:cs typeface="Poppins Medium" panose="02000000000000000000" charset="0"/>
                        </a:rPr>
                        <a:t>Consumables and gas consumption (CNY/H)</a:t>
                      </a:r>
                      <a:endParaRPr lang="en-US" altLang="zh-CN" sz="1200" b="0" dirty="0">
                        <a:solidFill>
                          <a:schemeClr val="tx1"/>
                        </a:solidFill>
                        <a:latin typeface="Poppins Medium" panose="02000000000000000000" charset="0"/>
                        <a:ea typeface="Source Han Sans JP VF" panose="020B0200000000000000" charset="-122"/>
                        <a:cs typeface="Poppins Medium" panose="02000000000000000000" charset="0"/>
                        <a:sym typeface="+mn-ea"/>
                      </a:endParaRPr>
                    </a:p>
                  </a:txBody>
                  <a:tcPr marL="9842" marR="9842" marT="9842" anchor="ctr">
                    <a:lnL>
                      <a:noFill/>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0.5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4.5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60.5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0.5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4.5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60.5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0.5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4.5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60.5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640715">
                <a:tc gridSpan="2">
                  <a:txBody>
                    <a:bodyPr/>
                    <a:lstStyle/>
                    <a:p>
                      <a:pPr indent="0" algn="ctr" fontAlgn="b">
                        <a:lnSpc>
                          <a:spcPts val="1440"/>
                        </a:lnSpc>
                        <a:buNone/>
                      </a:pPr>
                      <a:r>
                        <a:rPr lang="en-US" altLang="zh-CN" sz="1200" b="0" dirty="0">
                          <a:solidFill>
                            <a:schemeClr val="tx1"/>
                          </a:solidFill>
                          <a:latin typeface="Poppins Medium" panose="02000000000000000000" charset="0"/>
                          <a:ea typeface="Source Han Sans JP VF" panose="020B0200000000000000" charset="-122"/>
                          <a:cs typeface="Poppins Medium" panose="02000000000000000000" charset="0"/>
                        </a:rPr>
                        <a:t>Total power(kW)</a:t>
                      </a:r>
                      <a:endParaRPr lang="en-US" altLang="zh-CN" sz="1200" b="0" dirty="0">
                        <a:solidFill>
                          <a:schemeClr val="tx1"/>
                        </a:solidFill>
                        <a:latin typeface="Poppins Medium" panose="02000000000000000000" charset="0"/>
                        <a:ea typeface="Source Han Sans JP VF" panose="020B0200000000000000" charset="-122"/>
                        <a:cs typeface="Poppins Medium" panose="02000000000000000000" charset="0"/>
                        <a:sym typeface="+mn-ea"/>
                      </a:endParaRPr>
                    </a:p>
                  </a:txBody>
                  <a:tcPr marL="9842" marR="9842" marT="9842" anchor="ctr">
                    <a:lnL>
                      <a:noFill/>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45.85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30.85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30.85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54.85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39.85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39.85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54.85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39.85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39.85</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r h="640715">
                <a:tc gridSpan="2">
                  <a:txBody>
                    <a:bodyPr/>
                    <a:lstStyle/>
                    <a:p>
                      <a:pPr indent="0" algn="ctr" fontAlgn="b">
                        <a:lnSpc>
                          <a:spcPts val="1440"/>
                        </a:lnSpc>
                        <a:buNone/>
                      </a:pPr>
                      <a:r>
                        <a:rPr lang="en-US" altLang="zh-CN" sz="1200" b="0" dirty="0">
                          <a:solidFill>
                            <a:schemeClr val="tx1"/>
                          </a:solidFill>
                          <a:latin typeface="Poppins Medium" panose="02000000000000000000" charset="0"/>
                          <a:ea typeface="Source Han Sans JP VF" panose="020B0200000000000000" charset="-122"/>
                          <a:cs typeface="Poppins Medium" panose="02000000000000000000" charset="0"/>
                        </a:rPr>
                        <a:t>Total power consumption (kW/H)</a:t>
                      </a:r>
                      <a:endParaRPr lang="en-US" altLang="zh-CN" sz="1200" b="0" dirty="0">
                        <a:solidFill>
                          <a:schemeClr val="tx1"/>
                        </a:solidFill>
                        <a:latin typeface="Poppins Medium" panose="02000000000000000000" charset="0"/>
                        <a:ea typeface="Source Han Sans JP VF" panose="020B0200000000000000" charset="-122"/>
                        <a:cs typeface="Poppins Medium" panose="02000000000000000000" charset="0"/>
                        <a:sym typeface="+mn-ea"/>
                      </a:endParaRPr>
                    </a:p>
                  </a:txBody>
                  <a:tcPr marL="9842" marR="9842" marT="9842" anchor="ctr">
                    <a:lnL>
                      <a:noFill/>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27.51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18.51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18.51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32.91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23.91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23.91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32.91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23.91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23.91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E2E2E2"/>
                    </a:solidFill>
                  </a:tcPr>
                </a:tc>
              </a:tr>
              <a:tr h="640715">
                <a:tc gridSpan="2">
                  <a:txBody>
                    <a:bodyPr/>
                    <a:lstStyle/>
                    <a:p>
                      <a:pPr algn="ctr" fontAlgn="ctr"/>
                      <a:r>
                        <a:rPr lang="en-US" altLang="zh-CN" sz="1200" b="0" i="0" dirty="0">
                          <a:solidFill>
                            <a:schemeClr val="tx1"/>
                          </a:solidFill>
                          <a:latin typeface="Poppins Medium" panose="02000000000000000000" charset="0"/>
                          <a:ea typeface="Source Han Sans JP VF" panose="020B0200000000000000" charset="-122"/>
                          <a:cs typeface="Poppins Medium" panose="02000000000000000000" charset="0"/>
                        </a:rPr>
                        <a:t>Total operating cost (1RMB/kWH)</a:t>
                      </a:r>
                      <a:endParaRPr lang="en-US" altLang="zh-CN" sz="1200" b="0" i="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9842" marR="9842" marT="9842" anchor="ctr">
                    <a:lnL>
                      <a:noFill/>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hMerge="1">
                  <a:tcPr>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28.01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lgn="ctr">
                      <a:solidFill>
                        <a:srgbClr val="FFFFFF"/>
                      </a:solidFill>
                      <a:prstDash val="solid"/>
                      <a:roun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23.01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79.01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33.41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28.41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84.41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33.41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28.41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c>
                  <a:txBody>
                    <a:bodyPr/>
                    <a:lstStyle/>
                    <a:p>
                      <a:pPr marL="9525" indent="0" algn="ctr" fontAlgn="ctr"/>
                      <a:r>
                        <a:rPr lang="en-US" altLang="zh-CN" sz="1200" b="0" i="0" dirty="0">
                          <a:solidFill>
                            <a:schemeClr val="tx1"/>
                          </a:solidFill>
                          <a:latin typeface="Poppins Medium" panose="02000000000000000000" charset="0"/>
                          <a:ea typeface="Source Han Sans JP VF" panose="020B0200000000000000" charset="-122"/>
                        </a:rPr>
                        <a:t>84.41</a:t>
                      </a:r>
                      <a:endParaRPr lang="en-US" altLang="zh-CN" sz="1200" b="0" i="0" dirty="0">
                        <a:solidFill>
                          <a:schemeClr val="tx1"/>
                        </a:solidFill>
                        <a:latin typeface="Poppins Medium" panose="02000000000000000000" charset="0"/>
                        <a:ea typeface="Source Han Sans JP VF" panose="020B0200000000000000" charset="-122"/>
                      </a:endParaRPr>
                    </a:p>
                  </a:txBody>
                  <a:tcPr marL="9842" marR="9842" marT="9842"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solidFill>
                      <a:srgbClr val="C5C5C5"/>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格 10"/>
          <p:cNvGraphicFramePr/>
          <p:nvPr>
            <p:custDataLst>
              <p:tags r:id="rId1"/>
            </p:custDataLst>
          </p:nvPr>
        </p:nvGraphicFramePr>
        <p:xfrm>
          <a:off x="506730" y="1442788"/>
          <a:ext cx="6573520" cy="8112760"/>
        </p:xfrm>
        <a:graphic>
          <a:graphicData uri="http://schemas.openxmlformats.org/drawingml/2006/table">
            <a:tbl>
              <a:tblPr firstRow="1">
                <a:tableStyleId>{5C22544A-7EE6-4342-B048-85BDC9FD1C3A}</a:tableStyleId>
              </a:tblPr>
              <a:tblGrid>
                <a:gridCol w="739775"/>
                <a:gridCol w="2301875"/>
                <a:gridCol w="881380"/>
                <a:gridCol w="2650490"/>
              </a:tblGrid>
              <a:tr h="568960">
                <a:tc>
                  <a:txBody>
                    <a:bodyPr/>
                    <a:lstStyle/>
                    <a:p>
                      <a:pPr algn="ctr">
                        <a:lnSpc>
                          <a:spcPct val="150000"/>
                        </a:lnSpc>
                        <a:buClrTx/>
                        <a:buSzTx/>
                        <a:buFontTx/>
                        <a:buNone/>
                      </a:pPr>
                      <a:r>
                        <a:rPr lang="en-US" altLang="zh-CN" sz="1400" dirty="0">
                          <a:latin typeface="Poppins Medium" panose="02000000000000000000" charset="0"/>
                          <a:ea typeface="Source Han Sans JP VF" panose="020B0200000000000000" charset="-122"/>
                        </a:rPr>
                        <a:t>No.</a:t>
                      </a:r>
                      <a:endParaRPr lang="en-US" altLang="zh-CN" sz="1400" dirty="0">
                        <a:latin typeface="Poppins Medium" panose="02000000000000000000" charset="0"/>
                        <a:ea typeface="Source Han Sans JP VF" panose="020B0200000000000000" charset="-122"/>
                      </a:endParaRPr>
                    </a:p>
                  </a:txBody>
                  <a:tcPr>
                    <a:lnL>
                      <a:noFill/>
                    </a:lnL>
                    <a:lnR w="6350">
                      <a:solidFill>
                        <a:schemeClr val="bg1"/>
                      </a:solidFill>
                      <a:prstDash val="solid"/>
                    </a:lnR>
                    <a:lnT>
                      <a:noFill/>
                    </a:lnT>
                    <a:lnB w="38100">
                      <a:solidFill>
                        <a:schemeClr val="bg1"/>
                      </a:solidFill>
                      <a:prstDash val="solid"/>
                    </a:lnB>
                    <a:lnTlToBr>
                      <a:noFill/>
                    </a:lnTlToBr>
                    <a:lnBlToTr>
                      <a:noFill/>
                    </a:lnBlToTr>
                    <a:solidFill>
                      <a:srgbClr val="7F8AA5"/>
                    </a:solidFill>
                  </a:tcPr>
                </a:tc>
                <a:tc>
                  <a:txBody>
                    <a:bodyPr/>
                    <a:lstStyle/>
                    <a:p>
                      <a:pPr algn="ctr">
                        <a:lnSpc>
                          <a:spcPct val="150000"/>
                        </a:lnSpc>
                        <a:buClrTx/>
                        <a:buSzTx/>
                        <a:buFontTx/>
                        <a:buNone/>
                      </a:pPr>
                      <a:r>
                        <a:rPr lang="en-US" altLang="zh-CN" sz="1400" dirty="0">
                          <a:latin typeface="Poppins Medium" panose="02000000000000000000" charset="0"/>
                          <a:ea typeface="Source Han Sans JP VF" panose="020B0200000000000000" charset="-122"/>
                        </a:rPr>
                        <a:t>Item</a:t>
                      </a:r>
                      <a:endParaRPr lang="en-US" altLang="zh-CN" sz="1400" dirty="0">
                        <a:latin typeface="Poppins Medium" panose="02000000000000000000" charset="0"/>
                        <a:ea typeface="Source Han Sans JP VF" panose="020B0200000000000000" charset="-122"/>
                      </a:endParaRPr>
                    </a:p>
                  </a:txBody>
                  <a:tcPr>
                    <a:lnL w="6350">
                      <a:solidFill>
                        <a:schemeClr val="bg1"/>
                      </a:solidFill>
                      <a:prstDash val="solid"/>
                    </a:lnL>
                    <a:lnR w="6350">
                      <a:solidFill>
                        <a:schemeClr val="bg1"/>
                      </a:solidFill>
                      <a:prstDash val="solid"/>
                    </a:lnR>
                    <a:lnT>
                      <a:noFill/>
                    </a:lnT>
                    <a:lnB w="38100">
                      <a:solidFill>
                        <a:schemeClr val="bg1"/>
                      </a:solidFill>
                      <a:prstDash val="solid"/>
                    </a:lnB>
                    <a:lnTlToBr>
                      <a:noFill/>
                    </a:lnTlToBr>
                    <a:lnBlToTr>
                      <a:noFill/>
                    </a:lnBlToTr>
                    <a:solidFill>
                      <a:srgbClr val="7F8AA5"/>
                    </a:solidFill>
                  </a:tcPr>
                </a:tc>
                <a:tc>
                  <a:txBody>
                    <a:bodyPr/>
                    <a:lstStyle/>
                    <a:p>
                      <a:pPr algn="ctr">
                        <a:lnSpc>
                          <a:spcPct val="150000"/>
                        </a:lnSpc>
                        <a:buClrTx/>
                        <a:buSzTx/>
                        <a:buFontTx/>
                        <a:buNone/>
                      </a:pPr>
                      <a:r>
                        <a:rPr lang="en-US" altLang="zh-CN" sz="1400" dirty="0">
                          <a:latin typeface="Poppins Medium" panose="02000000000000000000" charset="0"/>
                          <a:ea typeface="Source Han Sans JP VF" panose="020B0200000000000000" charset="-122"/>
                          <a:cs typeface="思源黑体 CN Heavy" panose="020B0A00000000000000" charset="-122"/>
                        </a:rPr>
                        <a:t>Qty</a:t>
                      </a:r>
                      <a:endParaRPr lang="en-US" altLang="zh-CN" sz="1400" dirty="0">
                        <a:latin typeface="Poppins Medium" panose="02000000000000000000" charset="0"/>
                        <a:ea typeface="Source Han Sans JP VF" panose="020B0200000000000000" charset="-122"/>
                        <a:cs typeface="思源黑体 CN Heavy" panose="020B0A00000000000000" charset="-122"/>
                      </a:endParaRPr>
                    </a:p>
                  </a:txBody>
                  <a:tcPr>
                    <a:lnL w="6350">
                      <a:solidFill>
                        <a:schemeClr val="bg1"/>
                      </a:solidFill>
                      <a:prstDash val="solid"/>
                    </a:lnL>
                    <a:lnR w="6350">
                      <a:solidFill>
                        <a:schemeClr val="bg1"/>
                      </a:solidFill>
                      <a:prstDash val="solid"/>
                    </a:lnR>
                    <a:lnT>
                      <a:noFill/>
                    </a:lnT>
                    <a:lnB w="38100">
                      <a:solidFill>
                        <a:schemeClr val="bg1"/>
                      </a:solidFill>
                      <a:prstDash val="solid"/>
                    </a:lnB>
                    <a:lnTlToBr>
                      <a:noFill/>
                    </a:lnTlToBr>
                    <a:lnBlToTr>
                      <a:noFill/>
                    </a:lnBlToTr>
                    <a:solidFill>
                      <a:srgbClr val="7F8AA5"/>
                    </a:solidFill>
                  </a:tcPr>
                </a:tc>
                <a:tc>
                  <a:txBody>
                    <a:bodyPr/>
                    <a:lstStyle/>
                    <a:p>
                      <a:pPr algn="ctr">
                        <a:lnSpc>
                          <a:spcPct val="150000"/>
                        </a:lnSpc>
                        <a:buClrTx/>
                        <a:buSzTx/>
                        <a:buFontTx/>
                        <a:buNone/>
                      </a:pPr>
                      <a:r>
                        <a:rPr lang="en-US" altLang="zh-CN" sz="1400" dirty="0">
                          <a:latin typeface="Poppins Medium" panose="02000000000000000000" charset="0"/>
                          <a:ea typeface="Source Han Sans JP VF" panose="020B0200000000000000" charset="-122"/>
                          <a:cs typeface="思源黑体 CN Heavy" panose="020B0A00000000000000" charset="-122"/>
                        </a:rPr>
                        <a:t>Brand</a:t>
                      </a:r>
                      <a:endParaRPr lang="en-US" altLang="zh-CN" sz="1400" dirty="0">
                        <a:latin typeface="Poppins Medium" panose="02000000000000000000" charset="0"/>
                        <a:ea typeface="Source Han Sans JP VF" panose="020B0200000000000000" charset="-122"/>
                        <a:cs typeface="思源黑体 CN Heavy" panose="020B0A00000000000000" charset="-122"/>
                      </a:endParaRPr>
                    </a:p>
                  </a:txBody>
                  <a:tcPr>
                    <a:lnL w="6350">
                      <a:solidFill>
                        <a:schemeClr val="bg1"/>
                      </a:solidFill>
                      <a:prstDash val="solid"/>
                    </a:lnL>
                    <a:lnR>
                      <a:noFill/>
                    </a:lnR>
                    <a:lnT>
                      <a:noFill/>
                    </a:lnT>
                    <a:lnB w="38100">
                      <a:solidFill>
                        <a:schemeClr val="bg1"/>
                      </a:solidFill>
                      <a:prstDash val="solid"/>
                    </a:lnB>
                    <a:lnTlToBr>
                      <a:noFill/>
                    </a:lnTlToBr>
                    <a:lnBlToTr>
                      <a:noFill/>
                    </a:lnBlToTr>
                    <a:solidFill>
                      <a:srgbClr val="7F8AA5"/>
                    </a:solidFill>
                  </a:tcPr>
                </a:tc>
              </a:tr>
              <a:tr h="453390">
                <a:tc>
                  <a:txBody>
                    <a:bodyPr/>
                    <a:lstStyle/>
                    <a:p>
                      <a:pPr algn="ctr">
                        <a:buNone/>
                      </a:pPr>
                      <a:endPar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a:solidFill>
                        <a:schemeClr val="bg1"/>
                      </a:solidFill>
                      <a:prstDash val="solid"/>
                    </a:lnR>
                    <a:lnT w="38100" cap="flat" cmpd="sng" algn="ctr">
                      <a:solidFill>
                        <a:schemeClr val="bg1"/>
                      </a:solidFill>
                      <a:prstDash val="solid"/>
                      <a:round/>
                      <a:headEnd type="none" w="med" len="med"/>
                      <a:tailEnd type="none" w="med" len="med"/>
                    </a:lnT>
                    <a:lnB w="57150">
                      <a:solidFill>
                        <a:schemeClr val="bg1"/>
                      </a:solidFill>
                      <a:prstDash val="solid"/>
                    </a:lnB>
                    <a:lnTlToBr>
                      <a:noFill/>
                    </a:lnTlToBr>
                    <a:lnBlToTr>
                      <a:noFill/>
                    </a:lnBlToTr>
                    <a:solidFill>
                      <a:srgbClr val="C5C5C5"/>
                    </a:solidFill>
                  </a:tcPr>
                </a:tc>
                <a:tc gridSpan="3">
                  <a:txBody>
                    <a:bodyPr/>
                    <a:lstStyle/>
                    <a:p>
                      <a:pPr indent="0" algn="ctr">
                        <a:buNone/>
                      </a:pPr>
                      <a:r>
                        <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rPr>
                        <a:t>Laser source</a:t>
                      </a: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a:noFill/>
                    </a:lnR>
                    <a:lnT w="38100" cap="flat" cmpd="sng" algn="ctr">
                      <a:solidFill>
                        <a:schemeClr val="bg1"/>
                      </a:solidFill>
                      <a:prstDash val="solid"/>
                      <a:round/>
                      <a:headEnd type="none" w="med" len="med"/>
                      <a:tailEnd type="none" w="med" len="med"/>
                    </a:lnT>
                    <a:lnB w="57150">
                      <a:solidFill>
                        <a:schemeClr val="bg1"/>
                      </a:solidFill>
                      <a:prstDash val="solid"/>
                    </a:lnB>
                    <a:lnTlToBr>
                      <a:noFill/>
                    </a:lnTlToBr>
                    <a:lnBlToTr>
                      <a:noFill/>
                    </a:lnBlToTr>
                    <a:solidFill>
                      <a:srgbClr val="C5C5C5"/>
                    </a:solidFill>
                  </a:tcPr>
                </a:tc>
                <a:tc hMerge="1">
                  <a:tcPr marL="68580" marR="68580" marT="0" marB="0" anchor="ctr">
                    <a:lnL w="12700">
                      <a:solidFill>
                        <a:srgbClr val="0A498E"/>
                      </a:solidFill>
                      <a:prstDash val="solid"/>
                    </a:lnL>
                    <a:lnR w="12700">
                      <a:solidFill>
                        <a:srgbClr val="0A498E"/>
                      </a:solidFill>
                      <a:prstDash val="solid"/>
                    </a:lnR>
                    <a:lnT w="38100">
                      <a:solidFill>
                        <a:schemeClr val="bg1"/>
                      </a:solidFill>
                      <a:prstDash val="solid"/>
                    </a:lnT>
                    <a:lnB w="57150">
                      <a:solidFill>
                        <a:schemeClr val="bg1"/>
                      </a:solidFill>
                      <a:prstDash val="solid"/>
                    </a:lnB>
                    <a:lnTlToBr>
                      <a:noFill/>
                    </a:lnTlToBr>
                    <a:lnBlToTr>
                      <a:noFill/>
                    </a:lnBlToTr>
                    <a:solidFill>
                      <a:srgbClr val="EAEFFA"/>
                    </a:solidFill>
                  </a:tcPr>
                </a:tc>
                <a:tc hMerge="1">
                  <a:tcPr marL="68580" marR="68580" marT="0" marB="0" anchor="ctr">
                    <a:lnL w="12700">
                      <a:solidFill>
                        <a:srgbClr val="0A498E"/>
                      </a:solidFill>
                      <a:prstDash val="solid"/>
                    </a:lnL>
                    <a:lnR>
                      <a:noFill/>
                    </a:lnR>
                    <a:lnT w="38100">
                      <a:solidFill>
                        <a:schemeClr val="bg1"/>
                      </a:solidFill>
                      <a:prstDash val="solid"/>
                    </a:lnT>
                    <a:lnB w="57150">
                      <a:solidFill>
                        <a:schemeClr val="bg1"/>
                      </a:solidFill>
                      <a:prstDash val="solid"/>
                    </a:lnB>
                    <a:lnTlToBr>
                      <a:noFill/>
                    </a:lnTlToBr>
                    <a:lnBlToTr>
                      <a:noFill/>
                    </a:lnBlToTr>
                    <a:solidFill>
                      <a:srgbClr val="EAEFFA"/>
                    </a:solidFill>
                  </a:tcPr>
                </a:tc>
              </a:tr>
              <a:tr h="452755">
                <a:tc>
                  <a:txBody>
                    <a:bodyPr/>
                    <a:lstStyle/>
                    <a:p>
                      <a:pPr algn="ctr">
                        <a:buClrTx/>
                        <a:buSzTx/>
                        <a:buFontTx/>
                        <a:buNone/>
                      </a:pPr>
                      <a:r>
                        <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rPr>
                        <a:t>1</a:t>
                      </a:r>
                      <a:endPar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algn="ctr">
                        <a:buClrTx/>
                        <a:buSzTx/>
                        <a:buFontTx/>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Laser source</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algn="ctr">
                        <a:buClrTx/>
                        <a:buSzTx/>
                        <a:buFontTx/>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1 </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algn="ctr">
                        <a:buClrTx/>
                        <a:buSzTx/>
                        <a:buFontTx/>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Raycus</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a:noFill/>
                    </a:lnR>
                    <a:lnT w="57150">
                      <a:solidFill>
                        <a:schemeClr val="bg1"/>
                      </a:solidFill>
                      <a:prstDash val="solid"/>
                    </a:lnT>
                    <a:lnB w="57150">
                      <a:solidFill>
                        <a:schemeClr val="bg1"/>
                      </a:solidFill>
                      <a:prstDash val="solid"/>
                    </a:lnB>
                    <a:lnTlToBr>
                      <a:noFill/>
                    </a:lnTlToBr>
                    <a:lnBlToTr>
                      <a:noFill/>
                    </a:lnBlToTr>
                    <a:solidFill>
                      <a:srgbClr val="E2E2E2"/>
                    </a:solidFill>
                  </a:tcPr>
                </a:tc>
              </a:tr>
              <a:tr h="454660">
                <a:tc>
                  <a:txBody>
                    <a:bodyPr/>
                    <a:lstStyle/>
                    <a:p>
                      <a:pPr algn="ctr">
                        <a:buClrTx/>
                        <a:buSzTx/>
                        <a:buFontTx/>
                        <a:buNone/>
                      </a:pPr>
                      <a:endPar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C5C5C5"/>
                    </a:solidFill>
                  </a:tcPr>
                </a:tc>
                <a:tc gridSpan="3">
                  <a:txBody>
                    <a:bodyPr/>
                    <a:lstStyle/>
                    <a:p>
                      <a:pPr algn="ctr">
                        <a:buClrTx/>
                        <a:buSzTx/>
                        <a:buFontTx/>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Laser cutting head</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a:noFill/>
                    </a:lnR>
                    <a:lnT w="57150">
                      <a:solidFill>
                        <a:schemeClr val="bg1"/>
                      </a:solidFill>
                      <a:prstDash val="solid"/>
                    </a:lnT>
                    <a:lnB w="57150">
                      <a:solidFill>
                        <a:schemeClr val="bg1"/>
                      </a:solidFill>
                      <a:prstDash val="solid"/>
                    </a:lnB>
                    <a:lnTlToBr>
                      <a:noFill/>
                    </a:lnTlToBr>
                    <a:lnBlToTr>
                      <a:noFill/>
                    </a:lnBlToTr>
                    <a:solidFill>
                      <a:srgbClr val="C5C5C5"/>
                    </a:solidFill>
                  </a:tcPr>
                </a:tc>
                <a:tc hMerge="1">
                  <a:tcPr marL="68580" marR="68580" marT="0" marB="0" anchor="ctr">
                    <a:lnL w="12700">
                      <a:solidFill>
                        <a:srgbClr val="0A498E"/>
                      </a:solidFill>
                      <a:prstDash val="solid"/>
                    </a:lnL>
                    <a:lnR w="12700">
                      <a:solidFill>
                        <a:srgbClr val="0A498E"/>
                      </a:solidFill>
                      <a:prstDash val="solid"/>
                    </a:lnR>
                    <a:lnT w="57150">
                      <a:solidFill>
                        <a:schemeClr val="bg1"/>
                      </a:solidFill>
                      <a:prstDash val="solid"/>
                    </a:lnT>
                    <a:lnB w="57150">
                      <a:solidFill>
                        <a:schemeClr val="bg1"/>
                      </a:solidFill>
                      <a:prstDash val="solid"/>
                    </a:lnB>
                    <a:lnTlToBr>
                      <a:noFill/>
                    </a:lnTlToBr>
                    <a:lnBlToTr>
                      <a:noFill/>
                    </a:lnBlToTr>
                  </a:tcPr>
                </a:tc>
                <a:tc hMerge="1">
                  <a:tcPr marL="68580" marR="68580" marT="0" marB="0" anchor="ctr">
                    <a:lnL w="12700">
                      <a:solidFill>
                        <a:srgbClr val="0A498E"/>
                      </a:solidFill>
                      <a:prstDash val="solid"/>
                    </a:lnL>
                    <a:lnR>
                      <a:noFill/>
                    </a:lnR>
                    <a:lnT w="57150">
                      <a:solidFill>
                        <a:schemeClr val="bg1"/>
                      </a:solidFill>
                      <a:prstDash val="solid"/>
                    </a:lnT>
                    <a:lnB w="57150">
                      <a:solidFill>
                        <a:schemeClr val="bg1"/>
                      </a:solidFill>
                      <a:prstDash val="solid"/>
                    </a:lnB>
                    <a:lnTlToBr>
                      <a:noFill/>
                    </a:lnTlToBr>
                    <a:lnBlToTr>
                      <a:noFill/>
                    </a:lnBlToTr>
                  </a:tcPr>
                </a:tc>
              </a:tr>
              <a:tr h="454025">
                <a:tc>
                  <a:txBody>
                    <a:bodyPr/>
                    <a:lstStyle/>
                    <a:p>
                      <a:pPr algn="ctr">
                        <a:buClrTx/>
                        <a:buSzTx/>
                        <a:buFontTx/>
                        <a:buNone/>
                      </a:pPr>
                      <a:r>
                        <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rPr>
                        <a:t>1</a:t>
                      </a:r>
                      <a:endPar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algn="ctr">
                        <a:buClrTx/>
                        <a:buSzTx/>
                        <a:buFontTx/>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Laser cutting head</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algn="ctr">
                        <a:buClrTx/>
                        <a:buSzTx/>
                        <a:buFontTx/>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1 </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algn="ctr">
                        <a:buClrTx/>
                        <a:buSzTx/>
                        <a:buFontTx/>
                        <a:buNone/>
                      </a:pPr>
                      <a:r>
                        <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sym typeface="+mn-ea"/>
                        </a:rPr>
                        <a:t>SENFENG TYRFING</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sym typeface="+mn-ea"/>
                      </a:endParaRPr>
                    </a:p>
                  </a:txBody>
                  <a:tcPr marL="68580" marR="68580" marT="0" marB="0" anchor="ctr">
                    <a:lnL w="6350">
                      <a:solidFill>
                        <a:schemeClr val="bg1"/>
                      </a:solidFill>
                      <a:prstDash val="solid"/>
                    </a:lnL>
                    <a:lnR>
                      <a:noFill/>
                    </a:lnR>
                    <a:lnT w="57150">
                      <a:solidFill>
                        <a:schemeClr val="bg1"/>
                      </a:solidFill>
                      <a:prstDash val="solid"/>
                    </a:lnT>
                    <a:lnB w="57150">
                      <a:solidFill>
                        <a:schemeClr val="bg1"/>
                      </a:solidFill>
                      <a:prstDash val="solid"/>
                    </a:lnB>
                    <a:lnTlToBr>
                      <a:noFill/>
                    </a:lnTlToBr>
                    <a:lnBlToTr>
                      <a:noFill/>
                    </a:lnBlToTr>
                    <a:solidFill>
                      <a:srgbClr val="E2E2E2"/>
                    </a:solidFill>
                  </a:tcPr>
                </a:tc>
              </a:tr>
              <a:tr h="454025">
                <a:tc>
                  <a:txBody>
                    <a:bodyPr/>
                    <a:lstStyle/>
                    <a:p>
                      <a:pPr algn="ctr">
                        <a:buClrTx/>
                        <a:buSzTx/>
                        <a:buFontTx/>
                        <a:buNone/>
                      </a:pPr>
                      <a:endPar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C5C5C5"/>
                    </a:solidFill>
                  </a:tcPr>
                </a:tc>
                <a:tc gridSpan="3">
                  <a:txBody>
                    <a:bodyPr/>
                    <a:lstStyle/>
                    <a:p>
                      <a:pPr algn="ctr">
                        <a:buClrTx/>
                        <a:buSzTx/>
                        <a:buFontTx/>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Machine tool · host</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a:noFill/>
                    </a:lnR>
                    <a:lnT w="57150">
                      <a:solidFill>
                        <a:schemeClr val="bg1"/>
                      </a:solidFill>
                      <a:prstDash val="solid"/>
                    </a:lnT>
                    <a:lnB w="57150" cap="flat" cmpd="sng" algn="ctr">
                      <a:solidFill>
                        <a:schemeClr val="bg1"/>
                      </a:solidFill>
                      <a:prstDash val="solid"/>
                      <a:round/>
                      <a:headEnd type="none" w="med" len="med"/>
                      <a:tailEnd type="none" w="med" len="med"/>
                    </a:lnB>
                    <a:lnTlToBr>
                      <a:noFill/>
                    </a:lnTlToBr>
                    <a:lnBlToTr>
                      <a:noFill/>
                    </a:lnBlToTr>
                    <a:solidFill>
                      <a:srgbClr val="C5C5C5"/>
                    </a:solidFill>
                  </a:tcPr>
                </a:tc>
                <a:tc hMerge="1">
                  <a:tcPr marL="68580" marR="68580" marT="0" marB="0" anchor="ctr">
                    <a:lnL w="12700">
                      <a:solidFill>
                        <a:srgbClr val="0A498E"/>
                      </a:solidFill>
                      <a:prstDash val="solid"/>
                    </a:lnL>
                    <a:lnR w="12700">
                      <a:solidFill>
                        <a:srgbClr val="0A498E"/>
                      </a:solidFill>
                      <a:prstDash val="solid"/>
                    </a:lnR>
                    <a:lnT w="57150">
                      <a:solidFill>
                        <a:schemeClr val="bg1"/>
                      </a:solidFill>
                      <a:prstDash val="solid"/>
                    </a:lnT>
                    <a:lnB w="57150">
                      <a:solidFill>
                        <a:schemeClr val="bg1"/>
                      </a:solidFill>
                      <a:prstDash val="solid"/>
                    </a:lnB>
                    <a:lnTlToBr>
                      <a:noFill/>
                    </a:lnTlToBr>
                    <a:lnBlToTr>
                      <a:noFill/>
                    </a:lnBlToTr>
                  </a:tcPr>
                </a:tc>
                <a:tc hMerge="1">
                  <a:tcPr marL="68580" marR="68580" marT="0" marB="0" anchor="ctr">
                    <a:lnL w="12700">
                      <a:solidFill>
                        <a:srgbClr val="0A498E"/>
                      </a:solidFill>
                      <a:prstDash val="solid"/>
                    </a:lnL>
                    <a:lnR>
                      <a:noFill/>
                    </a:lnR>
                    <a:lnT w="57150">
                      <a:solidFill>
                        <a:schemeClr val="bg1"/>
                      </a:solidFill>
                      <a:prstDash val="solid"/>
                    </a:lnT>
                    <a:lnB w="57150">
                      <a:solidFill>
                        <a:schemeClr val="bg1"/>
                      </a:solidFill>
                      <a:prstDash val="solid"/>
                    </a:lnB>
                    <a:lnTlToBr>
                      <a:noFill/>
                    </a:lnTlToBr>
                    <a:lnBlToTr>
                      <a:noFill/>
                    </a:lnBlToTr>
                  </a:tcPr>
                </a:tc>
              </a:tr>
              <a:tr h="452755">
                <a:tc>
                  <a:txBody>
                    <a:bodyPr/>
                    <a:lstStyle/>
                    <a:p>
                      <a:pPr algn="ctr">
                        <a:buClrTx/>
                        <a:buSzTx/>
                        <a:buFontTx/>
                        <a:buNone/>
                      </a:pPr>
                      <a:r>
                        <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rPr>
                        <a:t>1</a:t>
                      </a:r>
                      <a:endPar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cap="flat" cmpd="sng" algn="ctr">
                      <a:solidFill>
                        <a:schemeClr val="bg1"/>
                      </a:solidFill>
                      <a:prstDash val="solid"/>
                      <a:round/>
                      <a:headEnd type="none" w="med" len="med"/>
                      <a:tailEnd type="none" w="med" len="me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algn="ctr">
                        <a:buClrTx/>
                        <a:buSzTx/>
                        <a:buFontTx/>
                        <a:buNone/>
                      </a:pP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p>
                      <a:pPr algn="ctr">
                        <a:buClrTx/>
                        <a:buSzTx/>
                        <a:buFontTx/>
                        <a:buNone/>
                      </a:pPr>
                      <a:r>
                        <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rPr>
                        <a:t>Transmission system</a:t>
                      </a: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cap="flat" cmpd="sng" algn="ctr">
                      <a:solidFill>
                        <a:schemeClr val="bg1"/>
                      </a:solidFill>
                      <a:prstDash val="solid"/>
                      <a:round/>
                      <a:headEnd type="none" w="med" len="med"/>
                      <a:tailEnd type="none" w="med" len="me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indent="0" algn="ctr">
                        <a:buNone/>
                      </a:pPr>
                      <a:r>
                        <a:rPr lang="en-US" altLang="zh-CN" sz="1200" b="0" dirty="0">
                          <a:solidFill>
                            <a:schemeClr val="tx1">
                              <a:lumMod val="75000"/>
                              <a:lumOff val="25000"/>
                            </a:schemeClr>
                          </a:solidFill>
                          <a:effectLst/>
                          <a:latin typeface="Poppins Medium" panose="02000000000000000000" charset="0"/>
                          <a:ea typeface="Source Han Sans JP VF" panose="020B0200000000000000" charset="-122"/>
                        </a:rPr>
                        <a:t>8</a:t>
                      </a:r>
                      <a:endParaRPr lang="en-US" altLang="zh-CN" sz="1200" b="0" dirty="0">
                        <a:solidFill>
                          <a:schemeClr val="tx1">
                            <a:lumMod val="75000"/>
                            <a:lumOff val="25000"/>
                          </a:schemeClr>
                        </a:solidFill>
                        <a:effectLst/>
                        <a:latin typeface="Poppins Medium" panose="02000000000000000000" charset="0"/>
                        <a:ea typeface="Source Han Sans JP VF" panose="020B0200000000000000" charset="-122"/>
                      </a:endParaRPr>
                    </a:p>
                  </a:txBody>
                  <a:tcPr marL="68580" marR="68580" marT="0" marB="0" anchor="ctr">
                    <a:lnL w="6350" cap="flat" cmpd="sng" algn="ctr">
                      <a:solidFill>
                        <a:schemeClr val="bg1"/>
                      </a:solidFill>
                      <a:prstDash val="solid"/>
                      <a:round/>
                      <a:headEnd type="none" w="med" len="med"/>
                      <a:tailEnd type="none" w="med" len="med"/>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algn="ctr">
                        <a:buClrTx/>
                        <a:buSzTx/>
                        <a:buFontTx/>
                        <a:buNone/>
                      </a:pPr>
                      <a:r>
                        <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sym typeface="+mn-ea"/>
                        </a:rPr>
                        <a:t>SENFENG</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sym typeface="+mn-ea"/>
                      </a:endParaRPr>
                    </a:p>
                  </a:txBody>
                  <a:tcPr marL="68580" marR="68580" marT="0" marB="0" anchor="ctr">
                    <a:lnL w="6350" cap="flat" cmpd="sng" algn="ctr">
                      <a:solidFill>
                        <a:schemeClr val="bg1"/>
                      </a:solidFill>
                      <a:prstDash val="solid"/>
                      <a:round/>
                      <a:headEnd type="none" w="med" len="med"/>
                      <a:tailEnd type="none" w="med" len="med"/>
                    </a:lnL>
                    <a:lnR>
                      <a:noFill/>
                    </a:lnR>
                    <a:lnT w="57150">
                      <a:solidFill>
                        <a:schemeClr val="bg1"/>
                      </a:solidFill>
                      <a:prstDash val="solid"/>
                    </a:lnT>
                    <a:lnB w="57150">
                      <a:solidFill>
                        <a:schemeClr val="bg1"/>
                      </a:solidFill>
                      <a:prstDash val="solid"/>
                    </a:lnB>
                    <a:lnTlToBr>
                      <a:noFill/>
                    </a:lnTlToBr>
                    <a:lnBlToTr>
                      <a:noFill/>
                    </a:lnBlToTr>
                    <a:solidFill>
                      <a:srgbClr val="E2E2E2"/>
                    </a:solidFill>
                  </a:tcPr>
                </a:tc>
              </a:tr>
              <a:tr h="453390">
                <a:tc>
                  <a:txBody>
                    <a:bodyPr/>
                    <a:lstStyle/>
                    <a:p>
                      <a:pPr algn="ctr">
                        <a:buClrTx/>
                        <a:buSzTx/>
                        <a:buFontTx/>
                        <a:buNone/>
                      </a:pPr>
                      <a:r>
                        <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rPr>
                        <a:t>2</a:t>
                      </a:r>
                      <a:endPar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cap="flat" cmpd="sng" algn="ctr">
                      <a:solidFill>
                        <a:schemeClr val="bg1"/>
                      </a:solidFill>
                      <a:prstDash val="solid"/>
                      <a:round/>
                      <a:headEnd type="none" w="med" len="med"/>
                      <a:tailEnd type="none" w="med" len="me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algn="ctr">
                        <a:buClrTx/>
                        <a:buSzTx/>
                        <a:buFontTx/>
                        <a:buNone/>
                      </a:pP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p>
                      <a:pPr algn="ctr">
                        <a:buClrTx/>
                        <a:buSzTx/>
                        <a:buFontTx/>
                        <a:buNone/>
                      </a:pPr>
                      <a:r>
                        <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rPr>
                        <a:t>Machine tool and accessories</a:t>
                      </a: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cap="flat" cmpd="sng" algn="ctr">
                      <a:solidFill>
                        <a:schemeClr val="bg1"/>
                      </a:solidFill>
                      <a:prstDash val="solid"/>
                      <a:round/>
                      <a:headEnd type="none" w="med" len="med"/>
                      <a:tailEnd type="none" w="med" len="me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indent="0" algn="ctr">
                        <a:buNone/>
                      </a:pPr>
                      <a:r>
                        <a:rPr lang="en-US" altLang="zh-CN" sz="1200" b="0" dirty="0">
                          <a:solidFill>
                            <a:schemeClr val="tx1">
                              <a:lumMod val="75000"/>
                              <a:lumOff val="25000"/>
                            </a:schemeClr>
                          </a:solidFill>
                          <a:effectLst/>
                          <a:latin typeface="Poppins Medium" panose="02000000000000000000" charset="0"/>
                          <a:ea typeface="Source Han Sans JP VF" panose="020B0200000000000000" charset="-122"/>
                        </a:rPr>
                        <a:t>1</a:t>
                      </a:r>
                      <a:endParaRPr lang="en-US" altLang="zh-CN" sz="1200" b="0" dirty="0">
                        <a:solidFill>
                          <a:schemeClr val="tx1">
                            <a:lumMod val="75000"/>
                            <a:lumOff val="25000"/>
                          </a:schemeClr>
                        </a:solidFill>
                        <a:effectLst/>
                        <a:latin typeface="Poppins Medium" panose="02000000000000000000" charset="0"/>
                        <a:ea typeface="Source Han Sans JP VF" panose="020B0200000000000000" charset="-122"/>
                      </a:endParaRPr>
                    </a:p>
                  </a:txBody>
                  <a:tcPr marL="68580" marR="68580" marT="0" marB="0" anchor="ctr">
                    <a:lnL w="6350" cap="flat" cmpd="sng" algn="ctr">
                      <a:solidFill>
                        <a:schemeClr val="bg1"/>
                      </a:solidFill>
                      <a:prstDash val="solid"/>
                      <a:round/>
                      <a:headEnd type="none" w="med" len="med"/>
                      <a:tailEnd type="none" w="med" len="med"/>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indent="0" algn="ctr">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SENFENG</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a:noFill/>
                    </a:lnR>
                    <a:lnT w="57150">
                      <a:solidFill>
                        <a:schemeClr val="bg1"/>
                      </a:solidFill>
                      <a:prstDash val="solid"/>
                    </a:lnT>
                    <a:lnB w="57150">
                      <a:solidFill>
                        <a:schemeClr val="bg1"/>
                      </a:solidFill>
                      <a:prstDash val="solid"/>
                    </a:lnB>
                    <a:lnTlToBr>
                      <a:noFill/>
                    </a:lnTlToBr>
                    <a:lnBlToTr>
                      <a:noFill/>
                    </a:lnBlToTr>
                    <a:solidFill>
                      <a:srgbClr val="E2E2E2"/>
                    </a:solidFill>
                  </a:tcPr>
                </a:tc>
              </a:tr>
              <a:tr h="455295">
                <a:tc>
                  <a:txBody>
                    <a:bodyPr/>
                    <a:lstStyle/>
                    <a:p>
                      <a:pPr algn="ctr">
                        <a:buClrTx/>
                        <a:buSzTx/>
                        <a:buFontTx/>
                        <a:buNone/>
                      </a:pPr>
                      <a:r>
                        <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rPr>
                        <a:t>3</a:t>
                      </a:r>
                      <a:endPar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cap="flat" cmpd="sng" algn="ctr">
                      <a:solidFill>
                        <a:schemeClr val="bg1"/>
                      </a:solidFill>
                      <a:prstDash val="solid"/>
                      <a:round/>
                      <a:headEnd type="none" w="med" len="med"/>
                      <a:tailEnd type="none" w="med" len="me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algn="ctr">
                        <a:buClrTx/>
                        <a:buSzTx/>
                        <a:buFontTx/>
                        <a:buNone/>
                      </a:pPr>
                      <a:r>
                        <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rPr>
                        <a:t>Reducer</a:t>
                      </a: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cap="flat" cmpd="sng" algn="ctr">
                      <a:solidFill>
                        <a:schemeClr val="bg1"/>
                      </a:solidFill>
                      <a:prstDash val="solid"/>
                      <a:round/>
                      <a:headEnd type="none" w="med" len="med"/>
                      <a:tailEnd type="none" w="med" len="me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indent="0" algn="ctr">
                        <a:buNone/>
                      </a:pPr>
                      <a:r>
                        <a:rPr lang="en-US" altLang="zh-CN" sz="1200" b="0" dirty="0">
                          <a:solidFill>
                            <a:schemeClr val="tx1">
                              <a:lumMod val="75000"/>
                              <a:lumOff val="25000"/>
                            </a:schemeClr>
                          </a:solidFill>
                          <a:effectLst/>
                          <a:latin typeface="Poppins Medium" panose="02000000000000000000" charset="0"/>
                          <a:ea typeface="Source Han Sans JP VF" panose="020B0200000000000000" charset="-122"/>
                        </a:rPr>
                        <a:t>6</a:t>
                      </a:r>
                      <a:endParaRPr lang="en-US" altLang="zh-CN" sz="1200" b="0" dirty="0">
                        <a:solidFill>
                          <a:schemeClr val="tx1">
                            <a:lumMod val="75000"/>
                            <a:lumOff val="25000"/>
                          </a:schemeClr>
                        </a:solidFill>
                        <a:effectLst/>
                        <a:latin typeface="Poppins Medium" panose="02000000000000000000" charset="0"/>
                        <a:ea typeface="Source Han Sans JP VF" panose="020B0200000000000000" charset="-122"/>
                      </a:endParaRPr>
                    </a:p>
                  </a:txBody>
                  <a:tcPr marL="68580" marR="68580" marT="0" marB="0" anchor="ctr">
                    <a:lnL w="6350" cap="flat" cmpd="sng" algn="ctr">
                      <a:solidFill>
                        <a:schemeClr val="bg1"/>
                      </a:solidFill>
                      <a:prstDash val="solid"/>
                      <a:round/>
                      <a:headEnd type="none" w="med" len="med"/>
                      <a:tailEnd type="none" w="med" len="med"/>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indent="0" algn="ctr">
                        <a:buNone/>
                      </a:pPr>
                      <a:r>
                        <a:rPr lang="en-US" altLang="en-US" sz="1200" dirty="0">
                          <a:solidFill>
                            <a:schemeClr val="tx1"/>
                          </a:solidFill>
                          <a:effectLst/>
                          <a:latin typeface="Poppins Medium" panose="02000000000000000000" charset="0"/>
                          <a:ea typeface="Source Han Sans JP VF" panose="020B0200000000000000" charset="-122"/>
                          <a:cs typeface="Poppins Medium" panose="02000000000000000000" charset="0"/>
                          <a:sym typeface="+mn-ea"/>
                        </a:rPr>
                        <a:t>TECHMECH</a:t>
                      </a: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sym typeface="+mn-ea"/>
                      </a:endParaRPr>
                    </a:p>
                  </a:txBody>
                  <a:tcPr marL="68580" marR="68580" marT="0" marB="0" anchor="ctr">
                    <a:lnL w="6350" cap="flat" cmpd="sng" algn="ctr">
                      <a:solidFill>
                        <a:schemeClr val="bg1"/>
                      </a:solidFill>
                      <a:prstDash val="solid"/>
                      <a:round/>
                      <a:headEnd type="none" w="med" len="med"/>
                      <a:tailEnd type="none" w="med" len="med"/>
                    </a:lnL>
                    <a:lnR>
                      <a:noFill/>
                    </a:lnR>
                    <a:lnT w="57150">
                      <a:solidFill>
                        <a:schemeClr val="bg1"/>
                      </a:solidFill>
                      <a:prstDash val="solid"/>
                    </a:lnT>
                    <a:lnB w="57150">
                      <a:solidFill>
                        <a:schemeClr val="bg1"/>
                      </a:solidFill>
                      <a:prstDash val="solid"/>
                    </a:lnB>
                    <a:lnTlToBr>
                      <a:noFill/>
                    </a:lnTlToBr>
                    <a:lnBlToTr>
                      <a:noFill/>
                    </a:lnBlToTr>
                    <a:solidFill>
                      <a:srgbClr val="E2E2E2"/>
                    </a:solidFill>
                  </a:tcPr>
                </a:tc>
              </a:tr>
              <a:tr h="453390">
                <a:tc>
                  <a:txBody>
                    <a:bodyPr/>
                    <a:lstStyle/>
                    <a:p>
                      <a:pPr algn="ctr">
                        <a:buClrTx/>
                        <a:buSzTx/>
                        <a:buFontTx/>
                        <a:buNone/>
                      </a:pPr>
                      <a:r>
                        <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rPr>
                        <a:t>4</a:t>
                      </a:r>
                      <a:endPar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cap="flat" cmpd="sng" algn="ctr">
                      <a:solidFill>
                        <a:schemeClr val="bg1"/>
                      </a:solidFill>
                      <a:prstDash val="solid"/>
                      <a:round/>
                      <a:headEnd type="none" w="med" len="med"/>
                      <a:tailEnd type="none" w="med" len="me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algn="ctr">
                        <a:buClrTx/>
                        <a:buSzTx/>
                        <a:buFontTx/>
                        <a:buNone/>
                      </a:pP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p>
                      <a:pPr algn="ctr">
                        <a:buClrTx/>
                        <a:buSzTx/>
                        <a:buFontTx/>
                        <a:buNone/>
                      </a:pPr>
                      <a:r>
                        <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rPr>
                        <a:t>Electrical and pneumatic systems </a:t>
                      </a: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cap="flat" cmpd="sng" algn="ctr">
                      <a:solidFill>
                        <a:schemeClr val="bg1"/>
                      </a:solidFill>
                      <a:prstDash val="solid"/>
                      <a:round/>
                      <a:headEnd type="none" w="med" len="med"/>
                      <a:tailEnd type="none" w="med" len="me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indent="0" algn="ctr">
                        <a:buNone/>
                      </a:pPr>
                      <a:r>
                        <a:rPr lang="en-US" altLang="zh-CN" sz="1200" b="0" dirty="0">
                          <a:solidFill>
                            <a:schemeClr val="tx1">
                              <a:lumMod val="75000"/>
                              <a:lumOff val="25000"/>
                            </a:schemeClr>
                          </a:solidFill>
                          <a:effectLst/>
                          <a:latin typeface="Poppins Medium" panose="02000000000000000000" charset="0"/>
                          <a:ea typeface="Source Han Sans JP VF" panose="020B0200000000000000" charset="-122"/>
                        </a:rPr>
                        <a:t>1</a:t>
                      </a:r>
                      <a:endParaRPr lang="en-US" altLang="zh-CN" sz="1200" b="0" dirty="0">
                        <a:solidFill>
                          <a:schemeClr val="tx1">
                            <a:lumMod val="75000"/>
                            <a:lumOff val="25000"/>
                          </a:schemeClr>
                        </a:solidFill>
                        <a:effectLst/>
                        <a:latin typeface="Poppins Medium" panose="02000000000000000000" charset="0"/>
                        <a:ea typeface="Source Han Sans JP VF" panose="020B0200000000000000" charset="-122"/>
                      </a:endParaRPr>
                    </a:p>
                  </a:txBody>
                  <a:tcPr marL="68580" marR="68580" marT="0" marB="0" anchor="ctr">
                    <a:lnL w="6350" cap="flat" cmpd="sng" algn="ctr">
                      <a:solidFill>
                        <a:schemeClr val="bg1"/>
                      </a:solidFill>
                      <a:prstDash val="solid"/>
                      <a:round/>
                      <a:headEnd type="none" w="med" len="med"/>
                      <a:tailEnd type="none" w="med" len="med"/>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indent="0" algn="ctr">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France SCHNEIDER  </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p>
                      <a:pPr indent="0" algn="ctr">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Japan SMC &amp; Taiwan AirTAC</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a:noFill/>
                    </a:lnR>
                    <a:lnT w="57150">
                      <a:solidFill>
                        <a:schemeClr val="bg1"/>
                      </a:solidFill>
                      <a:prstDash val="solid"/>
                    </a:lnT>
                    <a:lnB w="57150">
                      <a:solidFill>
                        <a:schemeClr val="bg1"/>
                      </a:solidFill>
                      <a:prstDash val="solid"/>
                    </a:lnB>
                    <a:lnTlToBr>
                      <a:noFill/>
                    </a:lnTlToBr>
                    <a:lnBlToTr>
                      <a:noFill/>
                    </a:lnBlToTr>
                    <a:solidFill>
                      <a:srgbClr val="E2E2E2"/>
                    </a:solidFill>
                  </a:tcPr>
                </a:tc>
              </a:tr>
              <a:tr h="453390">
                <a:tc>
                  <a:txBody>
                    <a:bodyPr/>
                    <a:lstStyle/>
                    <a:p>
                      <a:pPr algn="ctr">
                        <a:buClrTx/>
                        <a:buSzTx/>
                        <a:buFontTx/>
                        <a:buNone/>
                      </a:pPr>
                      <a:r>
                        <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rPr>
                        <a:t>5</a:t>
                      </a:r>
                      <a:endPar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cap="flat" cmpd="sng" algn="ctr">
                      <a:solidFill>
                        <a:schemeClr val="bg1"/>
                      </a:solidFill>
                      <a:prstDash val="solid"/>
                      <a:round/>
                      <a:headEnd type="none" w="med" len="med"/>
                      <a:tailEnd type="none" w="med" len="me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algn="ctr">
                        <a:buClrTx/>
                        <a:buSzTx/>
                        <a:buFontTx/>
                        <a:buNone/>
                      </a:pP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p>
                      <a:pPr algn="ctr">
                        <a:buClrTx/>
                        <a:buSzTx/>
                        <a:buFontTx/>
                        <a:buNone/>
                      </a:pPr>
                      <a:r>
                        <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rPr>
                        <a:t>AC servo motor and driver</a:t>
                      </a: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cap="flat" cmpd="sng" algn="ctr">
                      <a:solidFill>
                        <a:schemeClr val="bg1"/>
                      </a:solidFill>
                      <a:prstDash val="solid"/>
                      <a:round/>
                      <a:headEnd type="none" w="med" len="med"/>
                      <a:tailEnd type="none" w="med" len="me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indent="0" algn="ctr">
                        <a:buNone/>
                      </a:pPr>
                      <a:r>
                        <a:rPr lang="en-US" altLang="zh-CN" sz="1200" b="0" dirty="0">
                          <a:solidFill>
                            <a:schemeClr val="tx1">
                              <a:lumMod val="75000"/>
                              <a:lumOff val="25000"/>
                            </a:schemeClr>
                          </a:solidFill>
                          <a:effectLst/>
                          <a:latin typeface="Poppins Medium" panose="02000000000000000000" charset="0"/>
                          <a:ea typeface="Source Han Sans JP VF" panose="020B0200000000000000" charset="-122"/>
                        </a:rPr>
                        <a:t>8</a:t>
                      </a:r>
                      <a:endParaRPr lang="en-US" altLang="zh-CN" sz="1200" b="0" dirty="0">
                        <a:solidFill>
                          <a:schemeClr val="tx1">
                            <a:lumMod val="75000"/>
                            <a:lumOff val="25000"/>
                          </a:schemeClr>
                        </a:solidFill>
                        <a:effectLst/>
                        <a:latin typeface="Poppins Medium" panose="02000000000000000000" charset="0"/>
                        <a:ea typeface="Source Han Sans JP VF" panose="020B0200000000000000" charset="-122"/>
                      </a:endParaRPr>
                    </a:p>
                  </a:txBody>
                  <a:tcPr marL="68580" marR="68580" marT="0" marB="0" anchor="ctr">
                    <a:lnL w="6350" cap="flat" cmpd="sng" algn="ctr">
                      <a:solidFill>
                        <a:schemeClr val="bg1"/>
                      </a:solidFill>
                      <a:prstDash val="solid"/>
                      <a:round/>
                      <a:headEnd type="none" w="med" len="med"/>
                      <a:tailEnd type="none" w="med" len="med"/>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indent="0" algn="ctr">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INOVANCE</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a:noFill/>
                    </a:lnR>
                    <a:lnT w="57150">
                      <a:solidFill>
                        <a:schemeClr val="bg1"/>
                      </a:solidFill>
                      <a:prstDash val="solid"/>
                    </a:lnT>
                    <a:lnB w="57150">
                      <a:solidFill>
                        <a:schemeClr val="bg1"/>
                      </a:solidFill>
                      <a:prstDash val="solid"/>
                    </a:lnB>
                    <a:lnTlToBr>
                      <a:noFill/>
                    </a:lnTlToBr>
                    <a:lnBlToTr>
                      <a:noFill/>
                    </a:lnBlToTr>
                    <a:solidFill>
                      <a:srgbClr val="E2E2E2"/>
                    </a:solidFill>
                  </a:tcPr>
                </a:tc>
              </a:tr>
              <a:tr h="453390">
                <a:tc>
                  <a:txBody>
                    <a:bodyPr/>
                    <a:lstStyle/>
                    <a:p>
                      <a:pPr algn="ctr">
                        <a:buClrTx/>
                        <a:buSzTx/>
                        <a:buFontTx/>
                        <a:buNone/>
                      </a:pPr>
                      <a:r>
                        <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rPr>
                        <a:t>6</a:t>
                      </a:r>
                      <a:endPar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cap="flat" cmpd="sng" algn="ctr">
                      <a:solidFill>
                        <a:schemeClr val="bg1"/>
                      </a:solidFill>
                      <a:prstDash val="solid"/>
                      <a:round/>
                      <a:headEnd type="none" w="med" len="med"/>
                      <a:tailEnd type="none" w="med" len="me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algn="ctr">
                        <a:buClrTx/>
                        <a:buSzTx/>
                        <a:buFontTx/>
                        <a:buNone/>
                      </a:pP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p>
                      <a:pPr algn="ctr">
                        <a:buClrTx/>
                        <a:buSzTx/>
                        <a:buFontTx/>
                        <a:buNone/>
                      </a:pPr>
                      <a:r>
                        <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rPr>
                        <a:t>Water chiller </a:t>
                      </a:r>
                      <a:endParaRPr lang="en-US" altLang="en-US"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cap="flat" cmpd="sng" algn="ctr">
                      <a:solidFill>
                        <a:schemeClr val="bg1"/>
                      </a:solidFill>
                      <a:prstDash val="solid"/>
                      <a:round/>
                      <a:headEnd type="none" w="med" len="med"/>
                      <a:tailEnd type="none" w="med" len="me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indent="0" algn="ctr">
                        <a:buNone/>
                      </a:pPr>
                      <a:r>
                        <a:rPr lang="en-US" altLang="zh-CN" sz="1200" b="0" dirty="0">
                          <a:solidFill>
                            <a:schemeClr val="tx1">
                              <a:lumMod val="75000"/>
                              <a:lumOff val="25000"/>
                            </a:schemeClr>
                          </a:solidFill>
                          <a:effectLst/>
                          <a:latin typeface="Poppins Medium" panose="02000000000000000000" charset="0"/>
                          <a:ea typeface="Source Han Sans JP VF" panose="020B0200000000000000" charset="-122"/>
                        </a:rPr>
                        <a:t>1</a:t>
                      </a:r>
                      <a:endParaRPr lang="en-US" altLang="zh-CN" sz="1200" b="0" dirty="0">
                        <a:solidFill>
                          <a:schemeClr val="tx1">
                            <a:lumMod val="75000"/>
                            <a:lumOff val="25000"/>
                          </a:schemeClr>
                        </a:solidFill>
                        <a:effectLst/>
                        <a:latin typeface="Poppins Medium" panose="02000000000000000000" charset="0"/>
                        <a:ea typeface="Source Han Sans JP VF" panose="020B0200000000000000" charset="-122"/>
                      </a:endParaRPr>
                    </a:p>
                  </a:txBody>
                  <a:tcPr marL="68580" marR="68580" marT="0" marB="0" anchor="ctr">
                    <a:lnL w="6350" cap="flat" cmpd="sng" algn="ctr">
                      <a:solidFill>
                        <a:schemeClr val="bg1"/>
                      </a:solidFill>
                      <a:prstDash val="solid"/>
                      <a:round/>
                      <a:headEnd type="none" w="med" len="med"/>
                      <a:tailEnd type="none" w="med" len="med"/>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indent="0" algn="ctr">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Tongfei</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cap="flat" cmpd="sng" algn="ctr">
                      <a:solidFill>
                        <a:schemeClr val="bg1"/>
                      </a:solidFill>
                      <a:prstDash val="solid"/>
                      <a:round/>
                      <a:headEnd type="none" w="med" len="med"/>
                      <a:tailEnd type="none" w="med" len="med"/>
                    </a:lnL>
                    <a:lnR>
                      <a:noFill/>
                    </a:lnR>
                    <a:lnT w="57150">
                      <a:solidFill>
                        <a:schemeClr val="bg1"/>
                      </a:solidFill>
                      <a:prstDash val="solid"/>
                    </a:lnT>
                    <a:lnB w="57150">
                      <a:solidFill>
                        <a:schemeClr val="bg1"/>
                      </a:solidFill>
                      <a:prstDash val="solid"/>
                    </a:lnB>
                    <a:lnTlToBr>
                      <a:noFill/>
                    </a:lnTlToBr>
                    <a:lnBlToTr>
                      <a:noFill/>
                    </a:lnBlToTr>
                    <a:solidFill>
                      <a:srgbClr val="E2E2E2"/>
                    </a:solidFill>
                  </a:tcPr>
                </a:tc>
              </a:tr>
              <a:tr h="453390">
                <a:tc>
                  <a:txBody>
                    <a:bodyPr/>
                    <a:lstStyle/>
                    <a:p>
                      <a:pPr algn="ctr">
                        <a:buClrTx/>
                        <a:buSzTx/>
                        <a:buFontTx/>
                        <a:buNone/>
                      </a:pPr>
                      <a:endPar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C5C5C5"/>
                    </a:solidFill>
                  </a:tcPr>
                </a:tc>
                <a:tc gridSpan="3">
                  <a:txBody>
                    <a:bodyPr/>
                    <a:lstStyle/>
                    <a:p>
                      <a:pPr algn="ctr">
                        <a:buClrTx/>
                        <a:buSzTx/>
                        <a:buFontTx/>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CNC system</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a:noFill/>
                    </a:lnR>
                    <a:lnT w="57150" cap="flat" cmpd="sng" algn="ctr">
                      <a:solidFill>
                        <a:schemeClr val="bg1"/>
                      </a:solidFill>
                      <a:prstDash val="solid"/>
                      <a:round/>
                      <a:headEnd type="none" w="med" len="med"/>
                      <a:tailEnd type="none" w="med" len="med"/>
                    </a:lnT>
                    <a:lnB w="57150">
                      <a:solidFill>
                        <a:schemeClr val="bg1"/>
                      </a:solidFill>
                      <a:prstDash val="solid"/>
                    </a:lnB>
                    <a:lnTlToBr>
                      <a:noFill/>
                    </a:lnTlToBr>
                    <a:lnBlToTr>
                      <a:noFill/>
                    </a:lnBlToTr>
                    <a:solidFill>
                      <a:srgbClr val="C5C5C5"/>
                    </a:solidFill>
                  </a:tcPr>
                </a:tc>
                <a:tc hMerge="1">
                  <a:tcPr marL="68580" marR="68580" marT="0" marB="0" anchor="ctr">
                    <a:lnL w="6350">
                      <a:solidFill>
                        <a:schemeClr val="bg1"/>
                      </a:solidFill>
                      <a:prstDash val="solid"/>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E2E2E2"/>
                    </a:solidFill>
                  </a:tcPr>
                </a:tc>
                <a:tc hMerge="1">
                  <a:tcPr marL="68580" marR="68580" marT="0" marB="0" anchor="ctr">
                    <a:lnL w="6350">
                      <a:solidFill>
                        <a:schemeClr val="bg1"/>
                      </a:solidFill>
                      <a:prstDash val="solid"/>
                    </a:lnL>
                    <a:lnR>
                      <a:noFill/>
                    </a:lnR>
                    <a:lnT w="57150">
                      <a:solidFill>
                        <a:schemeClr val="bg1"/>
                      </a:solidFill>
                      <a:prstDash val="solid"/>
                    </a:lnT>
                    <a:lnB w="57150">
                      <a:solidFill>
                        <a:schemeClr val="bg1"/>
                      </a:solidFill>
                      <a:prstDash val="solid"/>
                    </a:lnB>
                    <a:lnTlToBr>
                      <a:noFill/>
                    </a:lnTlToBr>
                    <a:lnBlToTr>
                      <a:noFill/>
                    </a:lnBlToTr>
                    <a:solidFill>
                      <a:srgbClr val="E2E2E2"/>
                    </a:solidFill>
                  </a:tcPr>
                </a:tc>
              </a:tr>
              <a:tr h="453390">
                <a:tc>
                  <a:txBody>
                    <a:bodyPr/>
                    <a:lstStyle/>
                    <a:p>
                      <a:pPr algn="ctr">
                        <a:buClrTx/>
                        <a:buSzTx/>
                        <a:buFontTx/>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1</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a:noFill/>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algn="ctr">
                        <a:buClrTx/>
                        <a:buSzTx/>
                        <a:buFontTx/>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CNC system</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algn="ctr">
                        <a:buClrTx/>
                        <a:buSzTx/>
                        <a:buFontTx/>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1 </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E2E2E2"/>
                    </a:solidFill>
                  </a:tcPr>
                </a:tc>
                <a:tc>
                  <a:txBody>
                    <a:bodyPr/>
                    <a:lstStyle/>
                    <a:p>
                      <a:pPr marL="0" indent="0" algn="ctr" defTabSz="756285" rtl="0" eaLnBrk="1" latinLnBrk="0" hangingPunct="1">
                        <a:buNone/>
                      </a:pPr>
                      <a:r>
                        <a:rPr lang="en-US" altLang="zh-CN" sz="1200" b="0" kern="1200" dirty="0">
                          <a:solidFill>
                            <a:schemeClr val="tx1"/>
                          </a:solidFill>
                          <a:effectLst/>
                          <a:latin typeface="Poppins Medium" panose="02000000000000000000" charset="0"/>
                          <a:ea typeface="Source Han Sans JP VF" panose="020B0200000000000000" charset="-122"/>
                          <a:cs typeface="Poppins Medium" panose="02000000000000000000" charset="0"/>
                          <a:sym typeface="+mn-ea"/>
                        </a:rPr>
                        <a:t>FSCUT3000DE-G</a:t>
                      </a:r>
                      <a:endParaRPr lang="en-US" altLang="zh-CN" sz="1200" b="0" kern="1200" dirty="0">
                        <a:solidFill>
                          <a:schemeClr val="tx1"/>
                        </a:solidFill>
                        <a:effectLst/>
                        <a:latin typeface="Poppins Medium" panose="02000000000000000000" charset="0"/>
                        <a:ea typeface="Source Han Sans JP VF" panose="020B0200000000000000" charset="-122"/>
                        <a:cs typeface="Poppins Medium" panose="02000000000000000000" charset="0"/>
                        <a:sym typeface="+mn-ea"/>
                      </a:endParaRPr>
                    </a:p>
                  </a:txBody>
                  <a:tcPr marL="68580" marR="68580" marT="0" marB="0" anchor="ctr">
                    <a:lnL w="6350">
                      <a:solidFill>
                        <a:schemeClr val="bg1"/>
                      </a:solidFill>
                      <a:prstDash val="solid"/>
                    </a:lnL>
                    <a:lnR>
                      <a:noFill/>
                    </a:lnR>
                    <a:lnT w="57150">
                      <a:solidFill>
                        <a:schemeClr val="bg1"/>
                      </a:solidFill>
                      <a:prstDash val="solid"/>
                    </a:lnT>
                    <a:lnB w="57150">
                      <a:solidFill>
                        <a:schemeClr val="bg1"/>
                      </a:solidFill>
                      <a:prstDash val="solid"/>
                    </a:lnB>
                    <a:lnTlToBr>
                      <a:noFill/>
                    </a:lnTlToBr>
                    <a:lnBlToTr>
                      <a:noFill/>
                    </a:lnBlToTr>
                    <a:solidFill>
                      <a:srgbClr val="E2E2E2"/>
                    </a:solidFill>
                  </a:tcPr>
                </a:tc>
              </a:tr>
              <a:tr h="454025">
                <a:tc>
                  <a:txBody>
                    <a:bodyPr/>
                    <a:lstStyle/>
                    <a:p>
                      <a:pPr algn="ctr">
                        <a:buClrTx/>
                        <a:buSzTx/>
                        <a:buFontTx/>
                        <a:buNone/>
                      </a:pPr>
                      <a:endPar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anchor="ctr">
                    <a:lnL>
                      <a:noFill/>
                    </a:lnL>
                    <a:lnR w="6350">
                      <a:solidFill>
                        <a:schemeClr val="bg1"/>
                      </a:solidFill>
                      <a:prstDash val="solid"/>
                    </a:lnR>
                    <a:lnT w="57150">
                      <a:solidFill>
                        <a:schemeClr val="bg1"/>
                      </a:solidFill>
                      <a:prstDash val="solid"/>
                    </a:lnT>
                    <a:lnB w="57150">
                      <a:solidFill>
                        <a:schemeClr val="bg1"/>
                      </a:solidFill>
                      <a:prstDash val="solid"/>
                    </a:lnB>
                    <a:lnTlToBr>
                      <a:noFill/>
                    </a:lnTlToBr>
                    <a:lnBlToTr>
                      <a:noFill/>
                    </a:lnBlToTr>
                    <a:solidFill>
                      <a:srgbClr val="C5C5C5"/>
                    </a:solidFill>
                  </a:tcPr>
                </a:tc>
                <a:tc gridSpan="3">
                  <a:txBody>
                    <a:bodyPr/>
                    <a:lstStyle/>
                    <a:p>
                      <a:pPr algn="ctr">
                        <a:buClrTx/>
                        <a:buSzTx/>
                        <a:buFontTx/>
                        <a:buNone/>
                      </a:pPr>
                      <a:r>
                        <a:rPr lang="en-US" altLang="zh-CN" sz="1200" dirty="0">
                          <a:solidFill>
                            <a:schemeClr val="tx1"/>
                          </a:solidFill>
                          <a:effectLst/>
                          <a:latin typeface="Poppins Medium" panose="02000000000000000000" charset="0"/>
                          <a:ea typeface="Source Han Sans JP VF" panose="020B0200000000000000" charset="-122"/>
                          <a:cs typeface="Poppins Medium" panose="02000000000000000000" charset="0"/>
                          <a:sym typeface="+mn-ea"/>
                        </a:rPr>
                        <a:t>Automation system (optional)</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sym typeface="+mn-ea"/>
                      </a:endParaRPr>
                    </a:p>
                  </a:txBody>
                  <a:tcPr marL="68580" marR="68580" marT="0" marB="0" anchor="ctr">
                    <a:lnL w="6350">
                      <a:solidFill>
                        <a:schemeClr val="bg1"/>
                      </a:solidFill>
                      <a:prstDash val="solid"/>
                    </a:lnL>
                    <a:lnR>
                      <a:noFill/>
                    </a:lnR>
                    <a:lnT w="57150">
                      <a:solidFill>
                        <a:schemeClr val="bg1"/>
                      </a:solidFill>
                      <a:prstDash val="solid"/>
                    </a:lnT>
                    <a:lnB w="57150">
                      <a:solidFill>
                        <a:schemeClr val="bg1"/>
                      </a:solidFill>
                      <a:prstDash val="solid"/>
                    </a:lnB>
                    <a:lnTlToBr>
                      <a:noFill/>
                    </a:lnTlToBr>
                    <a:lnBlToTr>
                      <a:noFill/>
                    </a:lnBlToTr>
                    <a:solidFill>
                      <a:srgbClr val="C5C5C5"/>
                    </a:solidFill>
                  </a:tcPr>
                </a:tc>
                <a:tc hMerge="1">
                  <a:tcPr marL="68580" marR="68580" marT="0" marB="0" anchor="ctr">
                    <a:lnL w="12700">
                      <a:solidFill>
                        <a:srgbClr val="0A498E"/>
                      </a:solidFill>
                      <a:prstDash val="solid"/>
                    </a:lnL>
                    <a:lnR w="12700">
                      <a:solidFill>
                        <a:srgbClr val="0A498E"/>
                      </a:solidFill>
                      <a:prstDash val="solid"/>
                    </a:lnR>
                    <a:lnT w="57150">
                      <a:solidFill>
                        <a:schemeClr val="bg1"/>
                      </a:solidFill>
                      <a:prstDash val="solid"/>
                    </a:lnT>
                    <a:lnB w="57150">
                      <a:solidFill>
                        <a:schemeClr val="bg1"/>
                      </a:solidFill>
                      <a:prstDash val="solid"/>
                    </a:lnB>
                    <a:lnTlToBr>
                      <a:noFill/>
                    </a:lnTlToBr>
                    <a:lnBlToTr>
                      <a:noFill/>
                    </a:lnBlToTr>
                    <a:noFill/>
                  </a:tcPr>
                </a:tc>
                <a:tc hMerge="1">
                  <a:tcPr marL="68580" marR="68580" marT="0" marB="0" anchor="ctr">
                    <a:lnL w="12700">
                      <a:solidFill>
                        <a:srgbClr val="0A498E"/>
                      </a:solidFill>
                      <a:prstDash val="solid"/>
                    </a:lnL>
                    <a:lnR>
                      <a:noFill/>
                    </a:lnR>
                    <a:lnT w="57150">
                      <a:solidFill>
                        <a:schemeClr val="bg1"/>
                      </a:solidFill>
                      <a:prstDash val="solid"/>
                    </a:lnT>
                    <a:lnB w="57150">
                      <a:solidFill>
                        <a:schemeClr val="bg1"/>
                      </a:solidFill>
                      <a:prstDash val="solid"/>
                    </a:lnB>
                    <a:lnTlToBr>
                      <a:noFill/>
                    </a:lnTlToBr>
                    <a:lnBlToTr>
                      <a:noFill/>
                    </a:lnBlToTr>
                    <a:noFill/>
                  </a:tcPr>
                </a:tc>
              </a:tr>
              <a:tr h="453390">
                <a:tc>
                  <a:txBody>
                    <a:bodyPr/>
                    <a:lstStyle/>
                    <a:p>
                      <a:pPr algn="ctr">
                        <a:buClrTx/>
                        <a:buSzTx/>
                        <a:buFontTx/>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1</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a:noFill/>
                    </a:lnL>
                    <a:lnR w="6350">
                      <a:solidFill>
                        <a:schemeClr val="bg1"/>
                      </a:solidFill>
                      <a:prstDash val="solid"/>
                    </a:lnR>
                    <a:lnT w="57150">
                      <a:solidFill>
                        <a:schemeClr val="bg1"/>
                      </a:solidFill>
                      <a:prstDash val="solid"/>
                    </a:lnT>
                    <a:lnB w="38100">
                      <a:solidFill>
                        <a:srgbClr val="FFFFFF"/>
                      </a:solidFill>
                      <a:prstDash val="solid"/>
                    </a:lnB>
                    <a:lnTlToBr>
                      <a:noFill/>
                    </a:lnTlToBr>
                    <a:lnBlToTr>
                      <a:noFill/>
                    </a:lnBlToTr>
                    <a:solidFill>
                      <a:srgbClr val="E2E2E2"/>
                    </a:solidFill>
                  </a:tcPr>
                </a:tc>
                <a:tc>
                  <a:txBody>
                    <a:bodyPr/>
                    <a:lstStyle/>
                    <a:p>
                      <a:pPr algn="ctr">
                        <a:buClrTx/>
                        <a:buSzTx/>
                        <a:buFontTx/>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Loading system</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a:solidFill>
                        <a:schemeClr val="bg1"/>
                      </a:solidFill>
                      <a:prstDash val="solid"/>
                    </a:lnR>
                    <a:lnT w="57150">
                      <a:solidFill>
                        <a:schemeClr val="bg1"/>
                      </a:solidFill>
                      <a:prstDash val="solid"/>
                    </a:lnT>
                    <a:lnB w="38100">
                      <a:solidFill>
                        <a:srgbClr val="FFFFFF"/>
                      </a:solidFill>
                      <a:prstDash val="solid"/>
                    </a:lnB>
                    <a:lnTlToBr>
                      <a:noFill/>
                    </a:lnTlToBr>
                    <a:lnBlToTr>
                      <a:noFill/>
                    </a:lnBlToTr>
                    <a:solidFill>
                      <a:srgbClr val="E2E2E2"/>
                    </a:solidFill>
                  </a:tcPr>
                </a:tc>
                <a:tc>
                  <a:txBody>
                    <a:bodyPr/>
                    <a:lstStyle/>
                    <a:p>
                      <a:pPr algn="ctr">
                        <a:buClrTx/>
                        <a:buSzTx/>
                        <a:buFontTx/>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1</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a:solidFill>
                        <a:schemeClr val="bg1"/>
                      </a:solidFill>
                      <a:prstDash val="solid"/>
                    </a:lnR>
                    <a:lnT w="57150">
                      <a:solidFill>
                        <a:schemeClr val="bg1"/>
                      </a:solidFill>
                      <a:prstDash val="solid"/>
                    </a:lnT>
                    <a:lnB w="38100">
                      <a:solidFill>
                        <a:srgbClr val="FFFFFF"/>
                      </a:solidFill>
                      <a:prstDash val="solid"/>
                    </a:lnB>
                    <a:lnTlToBr>
                      <a:noFill/>
                    </a:lnTlToBr>
                    <a:lnBlToTr>
                      <a:noFill/>
                    </a:lnBlToTr>
                    <a:solidFill>
                      <a:srgbClr val="E2E2E2"/>
                    </a:solidFill>
                  </a:tcPr>
                </a:tc>
                <a:tc>
                  <a:txBody>
                    <a:bodyPr/>
                    <a:lstStyle/>
                    <a:p>
                      <a:pPr indent="0" algn="ctr">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Fully automatic / simplified fully automatic / semi-automatic (three options available)</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a:noFill/>
                    </a:lnR>
                    <a:lnT w="57150">
                      <a:solidFill>
                        <a:schemeClr val="bg1"/>
                      </a:solidFill>
                      <a:prstDash val="solid"/>
                    </a:lnT>
                    <a:lnB w="38100">
                      <a:solidFill>
                        <a:srgbClr val="FFFFFF"/>
                      </a:solidFill>
                      <a:prstDash val="solid"/>
                    </a:lnB>
                    <a:lnTlToBr>
                      <a:noFill/>
                    </a:lnTlToBr>
                    <a:lnBlToTr>
                      <a:noFill/>
                    </a:lnBlToTr>
                    <a:solidFill>
                      <a:srgbClr val="E2E2E2"/>
                    </a:solidFill>
                  </a:tcPr>
                </a:tc>
              </a:tr>
              <a:tr h="453390">
                <a:tc>
                  <a:txBody>
                    <a:bodyPr/>
                    <a:lstStyle/>
                    <a:p>
                      <a:pPr algn="ctr">
                        <a:buClrTx/>
                        <a:buSzTx/>
                        <a:buFontTx/>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2</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a:noFill/>
                    </a:lnL>
                    <a:lnR w="6350">
                      <a:solidFill>
                        <a:schemeClr val="bg1"/>
                      </a:solidFill>
                      <a:prstDash val="solid"/>
                    </a:lnR>
                    <a:lnT w="38100">
                      <a:solidFill>
                        <a:srgbClr val="FFFFFF"/>
                      </a:solidFill>
                      <a:prstDash val="solid"/>
                    </a:lnT>
                    <a:lnB>
                      <a:noFill/>
                    </a:lnB>
                    <a:lnTlToBr>
                      <a:noFill/>
                    </a:lnTlToBr>
                    <a:lnBlToTr>
                      <a:noFill/>
                    </a:lnBlToTr>
                    <a:solidFill>
                      <a:srgbClr val="E2E2E2"/>
                    </a:solidFill>
                  </a:tcPr>
                </a:tc>
                <a:tc>
                  <a:txBody>
                    <a:bodyPr/>
                    <a:lstStyle/>
                    <a:p>
                      <a:pPr algn="ctr">
                        <a:buClrTx/>
                        <a:buSzTx/>
                        <a:buFontTx/>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Unloading system</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a:solidFill>
                        <a:schemeClr val="bg1"/>
                      </a:solidFill>
                      <a:prstDash val="solid"/>
                    </a:lnR>
                    <a:lnT w="38100">
                      <a:solidFill>
                        <a:srgbClr val="FFFFFF"/>
                      </a:solidFill>
                      <a:prstDash val="solid"/>
                    </a:lnT>
                    <a:lnB>
                      <a:noFill/>
                    </a:lnB>
                    <a:lnTlToBr>
                      <a:noFill/>
                    </a:lnTlToBr>
                    <a:lnBlToTr>
                      <a:noFill/>
                    </a:lnBlToTr>
                    <a:solidFill>
                      <a:srgbClr val="E2E2E2"/>
                    </a:solidFill>
                  </a:tcPr>
                </a:tc>
                <a:tc>
                  <a:txBody>
                    <a:bodyPr/>
                    <a:lstStyle/>
                    <a:p>
                      <a:pPr algn="ctr">
                        <a:buClrTx/>
                        <a:buSzTx/>
                        <a:buFontTx/>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1 </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w="6350">
                      <a:solidFill>
                        <a:schemeClr val="bg1"/>
                      </a:solidFill>
                      <a:prstDash val="solid"/>
                    </a:lnR>
                    <a:lnT w="38100">
                      <a:solidFill>
                        <a:srgbClr val="FFFFFF"/>
                      </a:solidFill>
                      <a:prstDash val="solid"/>
                    </a:lnT>
                    <a:lnB>
                      <a:noFill/>
                    </a:lnB>
                    <a:lnTlToBr>
                      <a:noFill/>
                    </a:lnTlToBr>
                    <a:lnBlToTr>
                      <a:noFill/>
                    </a:lnBlToTr>
                    <a:solidFill>
                      <a:srgbClr val="E2E2E2"/>
                    </a:solidFill>
                  </a:tcPr>
                </a:tc>
                <a:tc>
                  <a:txBody>
                    <a:bodyPr/>
                    <a:lstStyle/>
                    <a:p>
                      <a:pPr indent="0" algn="ctr">
                        <a:buNone/>
                      </a:pPr>
                      <a:r>
                        <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rPr>
                        <a:t>Standard: 2m (customizable: 3m/4m)</a:t>
                      </a:r>
                      <a:endParaRPr lang="en-US" altLang="zh-CN" sz="1200" b="0" dirty="0">
                        <a:solidFill>
                          <a:schemeClr val="tx1"/>
                        </a:solidFill>
                        <a:effectLst/>
                        <a:latin typeface="Poppins Medium" panose="02000000000000000000" charset="0"/>
                        <a:ea typeface="Source Han Sans JP VF" panose="020B0200000000000000" charset="-122"/>
                        <a:cs typeface="Poppins Medium" panose="02000000000000000000" charset="0"/>
                      </a:endParaRPr>
                    </a:p>
                  </a:txBody>
                  <a:tcPr marL="68580" marR="68580" marT="0" marB="0" anchor="ctr">
                    <a:lnL w="6350">
                      <a:solidFill>
                        <a:schemeClr val="bg1"/>
                      </a:solidFill>
                      <a:prstDash val="solid"/>
                    </a:lnL>
                    <a:lnR>
                      <a:noFill/>
                    </a:lnR>
                    <a:lnT w="38100">
                      <a:solidFill>
                        <a:srgbClr val="FFFFFF"/>
                      </a:solidFill>
                      <a:prstDash val="solid"/>
                    </a:lnT>
                    <a:lnB>
                      <a:noFill/>
                    </a:lnB>
                    <a:lnTlToBr>
                      <a:noFill/>
                    </a:lnTlToBr>
                    <a:lnBlToTr>
                      <a:noFill/>
                    </a:lnBlToTr>
                    <a:solidFill>
                      <a:srgbClr val="E2E2E2"/>
                    </a:solidFill>
                  </a:tcPr>
                </a:tc>
              </a:tr>
            </a:tbl>
          </a:graphicData>
        </a:graphic>
      </p:graphicFrame>
      <p:sp>
        <p:nvSpPr>
          <p:cNvPr id="12" name="标题 1"/>
          <p:cNvSpPr>
            <a:spLocks noGrp="1"/>
          </p:cNvSpPr>
          <p:nvPr/>
        </p:nvSpPr>
        <p:spPr>
          <a:xfrm>
            <a:off x="445135" y="414019"/>
            <a:ext cx="3334702" cy="536575"/>
          </a:xfrm>
          <a:prstGeom prst="rect">
            <a:avLst/>
          </a:prstGeom>
        </p:spPr>
        <p:txBody>
          <a:bodyPr vert="horz" lIns="91440" tIns="45720" rIns="91440" bIns="45720" rtlCol="0" anchor="b">
            <a:noAutofit/>
          </a:bodyPr>
          <a:lstStyle>
            <a:lvl1pPr algn="ctr" defTabSz="756285"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US" altLang="zh-CN" sz="2200" b="1" dirty="0">
                <a:solidFill>
                  <a:schemeClr val="tx1"/>
                </a:solidFill>
                <a:latin typeface="Poppins Medium" panose="02000000000000000000" charset="0"/>
                <a:ea typeface="Source Han Sans JP VF" panose="020B0200000000000000" charset="-122"/>
                <a:cs typeface="思源黑体 CN Medium" panose="020B0600000000000000" charset="-122"/>
                <a:sym typeface="+mn-ea"/>
              </a:rPr>
              <a:t>CONFIGURATION LIST</a:t>
            </a:r>
            <a:endParaRPr lang="en-US" altLang="zh-CN" sz="2200" b="1" dirty="0">
              <a:solidFill>
                <a:schemeClr val="tx1"/>
              </a:solidFill>
              <a:latin typeface="Poppins Medium" panose="02000000000000000000" charset="0"/>
              <a:ea typeface="Source Han Sans JP VF" panose="020B0200000000000000" charset="-122"/>
              <a:cs typeface="思源黑体 CN Medium" panose="020B0600000000000000" charset="-122"/>
              <a:sym typeface="+mn-ea"/>
            </a:endParaRPr>
          </a:p>
        </p:txBody>
      </p:sp>
      <p:sp>
        <p:nvSpPr>
          <p:cNvPr id="20" name="文本框 19"/>
          <p:cNvSpPr txBox="1"/>
          <p:nvPr>
            <p:custDataLst>
              <p:tags r:id="rId2"/>
            </p:custDataLst>
          </p:nvPr>
        </p:nvSpPr>
        <p:spPr>
          <a:xfrm>
            <a:off x="311150" y="9768523"/>
            <a:ext cx="6533515" cy="638829"/>
          </a:xfrm>
          <a:prstGeom prst="rect">
            <a:avLst/>
          </a:prstGeom>
          <a:noFill/>
        </p:spPr>
        <p:txBody>
          <a:bodyPr wrap="square" rtlCol="0">
            <a:spAutoFit/>
            <a:scene3d>
              <a:camera prst="orthographicFront"/>
              <a:lightRig rig="threePt" dir="t"/>
            </a:scene3d>
          </a:bodyPr>
          <a:lstStyle/>
          <a:p>
            <a:pPr>
              <a:lnSpc>
                <a:spcPct val="130000"/>
              </a:lnSpc>
            </a:pPr>
            <a:r>
              <a:rPr lang="en-US" altLang="zh-CN" sz="700" kern="500" dirty="0">
                <a:solidFill>
                  <a:schemeClr val="bg1">
                    <a:lumMod val="65000"/>
                  </a:schemeClr>
                </a:solidFill>
                <a:latin typeface="Poppins Medium" panose="02000000000000000000" charset="0"/>
                <a:cs typeface="Poppins Medium" panose="02000000000000000000" charset="0"/>
              </a:rPr>
              <a:t>Note:</a:t>
            </a:r>
            <a:endParaRPr lang="en-US" altLang="zh-CN" sz="700" kern="500" dirty="0">
              <a:solidFill>
                <a:schemeClr val="bg1">
                  <a:lumMod val="65000"/>
                </a:schemeClr>
              </a:solidFill>
              <a:latin typeface="Poppins Medium" panose="02000000000000000000" charset="0"/>
              <a:cs typeface="Poppins Medium" panose="02000000000000000000" charset="0"/>
            </a:endParaRPr>
          </a:p>
          <a:p>
            <a:pPr>
              <a:lnSpc>
                <a:spcPct val="130000"/>
              </a:lnSpc>
            </a:pPr>
            <a:r>
              <a:rPr lang="en-US" altLang="zh-CN" sz="700" kern="500" dirty="0">
                <a:solidFill>
                  <a:schemeClr val="bg1">
                    <a:lumMod val="65000"/>
                  </a:schemeClr>
                </a:solidFill>
                <a:latin typeface="Poppins Medium" panose="02000000000000000000" charset="0"/>
                <a:cs typeface="Poppins Medium" panose="02000000000000000000" charset="0"/>
              </a:rPr>
              <a:t>1. This is SENFENG's optimized configuration. Changes in brand or configuration may cause irreversible effects.</a:t>
            </a:r>
            <a:endParaRPr lang="en-US" altLang="zh-CN" sz="700" kern="500" dirty="0">
              <a:solidFill>
                <a:schemeClr val="bg1">
                  <a:lumMod val="65000"/>
                </a:schemeClr>
              </a:solidFill>
              <a:latin typeface="Poppins Medium" panose="02000000000000000000" charset="0"/>
              <a:cs typeface="Poppins Medium" panose="02000000000000000000" charset="0"/>
            </a:endParaRPr>
          </a:p>
          <a:p>
            <a:pPr>
              <a:lnSpc>
                <a:spcPct val="130000"/>
              </a:lnSpc>
            </a:pPr>
            <a:r>
              <a:rPr lang="en-US" altLang="zh-CN" sz="700" kern="500" dirty="0">
                <a:solidFill>
                  <a:schemeClr val="bg1">
                    <a:lumMod val="65000"/>
                  </a:schemeClr>
                </a:solidFill>
                <a:latin typeface="Poppins Medium" panose="02000000000000000000" charset="0"/>
                <a:cs typeface="Poppins Medium" panose="02000000000000000000" charset="0"/>
              </a:rPr>
              <a:t>2. The warranty period for the entire machine (excluding consumables, non-force majeure natural disasters, war, improper operation, and human damage) is 1 year.</a:t>
            </a:r>
            <a:endParaRPr lang="en-US" altLang="zh-CN" sz="700" kern="500" dirty="0">
              <a:solidFill>
                <a:schemeClr val="bg1">
                  <a:lumMod val="65000"/>
                </a:schemeClr>
              </a:solidFill>
              <a:latin typeface="Poppins Medium" panose="02000000000000000000" charset="0"/>
              <a:cs typeface="Poppins Medium" panose="02000000000000000000" charset="0"/>
            </a:endParaRPr>
          </a:p>
        </p:txBody>
      </p:sp>
      <p:sp>
        <p:nvSpPr>
          <p:cNvPr id="33" name="副标题 2"/>
          <p:cNvSpPr>
            <a:spLocks noGrp="1"/>
          </p:cNvSpPr>
          <p:nvPr/>
        </p:nvSpPr>
        <p:spPr>
          <a:xfrm>
            <a:off x="6761480" y="101523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08</a:t>
            </a:r>
            <a:endParaRPr lang="en-US" altLang="zh-CN" sz="1000" dirty="0">
              <a:solidFill>
                <a:srgbClr val="0A69A5"/>
              </a:solidFill>
              <a:latin typeface="微软雅黑" panose="020B0503020204020204" charset="-122"/>
              <a:cs typeface="微软雅黑" panose="020B0503020204020204" charset="-122"/>
            </a:endParaRPr>
          </a:p>
        </p:txBody>
      </p:sp>
      <p:grpSp>
        <p:nvGrpSpPr>
          <p:cNvPr id="31" name="组合 30"/>
          <p:cNvGrpSpPr/>
          <p:nvPr/>
        </p:nvGrpSpPr>
        <p:grpSpPr>
          <a:xfrm>
            <a:off x="173990" y="923290"/>
            <a:ext cx="1842135" cy="328295"/>
            <a:chOff x="274" y="1454"/>
            <a:chExt cx="2901" cy="517"/>
          </a:xfrm>
        </p:grpSpPr>
        <p:sp>
          <p:nvSpPr>
            <p:cNvPr id="6" name="副标题 2"/>
            <p:cNvSpPr>
              <a:spLocks noGrp="1"/>
            </p:cNvSpPr>
            <p:nvPr/>
          </p:nvSpPr>
          <p:spPr>
            <a:xfrm>
              <a:off x="274" y="1497"/>
              <a:ext cx="2901" cy="448"/>
            </a:xfrm>
            <a:prstGeom prst="rect">
              <a:avLst/>
            </a:prstGeom>
          </p:spPr>
          <p:txBody>
            <a:bodyPr vert="horz" lIns="91440" tIns="45720" rIns="91440" bIns="45720" rtlCol="0">
              <a:sp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pPr algn="ctr"/>
              <a:r>
                <a:rPr lang="en-US" altLang="zh-CN" sz="1400" dirty="0">
                  <a:solidFill>
                    <a:srgbClr val="0A69A5"/>
                  </a:solidFill>
                  <a:latin typeface="Poppins Medium" panose="02000000000000000000" charset="0"/>
                  <a:ea typeface="Source Han Sans JP VF" panose="020B0200000000000000" charset="-122"/>
                  <a:cs typeface="微软雅黑" panose="020B0503020204020204" charset="-122"/>
                </a:rPr>
                <a:t>SF6024T</a:t>
              </a:r>
              <a:endParaRPr lang="en-US" altLang="zh-CN" sz="1400" dirty="0">
                <a:solidFill>
                  <a:srgbClr val="0A69A5"/>
                </a:solidFill>
                <a:latin typeface="Poppins Medium" panose="02000000000000000000" charset="0"/>
                <a:ea typeface="Source Han Sans JP VF" panose="020B0200000000000000" charset="-122"/>
                <a:cs typeface="微软雅黑" panose="020B0503020204020204" charset="-122"/>
              </a:endParaRPr>
            </a:p>
          </p:txBody>
        </p:sp>
        <p:sp>
          <p:nvSpPr>
            <p:cNvPr id="7" name="流程图: 终止 6"/>
            <p:cNvSpPr/>
            <p:nvPr/>
          </p:nvSpPr>
          <p:spPr>
            <a:xfrm>
              <a:off x="798" y="1454"/>
              <a:ext cx="1891" cy="517"/>
            </a:xfrm>
            <a:prstGeom prst="flowChartTerminator">
              <a:avLst/>
            </a:prstGeom>
            <a:noFill/>
            <a:ln w="25400">
              <a:solidFill>
                <a:srgbClr val="0A69A5"/>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descr="202412国内技术方案-更改-26"/>
          <p:cNvPicPr>
            <a:picLocks noChangeAspect="1"/>
          </p:cNvPicPr>
          <p:nvPr/>
        </p:nvPicPr>
        <p:blipFill>
          <a:blip r:embed="rId1"/>
          <a:stretch>
            <a:fillRect/>
          </a:stretch>
        </p:blipFill>
        <p:spPr>
          <a:xfrm>
            <a:off x="1905" y="635"/>
            <a:ext cx="7557770" cy="10690860"/>
          </a:xfrm>
          <a:prstGeom prst="rect">
            <a:avLst/>
          </a:prstGeom>
        </p:spPr>
      </p:pic>
      <p:sp>
        <p:nvSpPr>
          <p:cNvPr id="10" name="矩形 9"/>
          <p:cNvSpPr/>
          <p:nvPr/>
        </p:nvSpPr>
        <p:spPr>
          <a:xfrm>
            <a:off x="5963920" y="0"/>
            <a:ext cx="1130935" cy="659765"/>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1" name="图片 10" descr="202412国内技术方案-24"/>
          <p:cNvPicPr>
            <a:picLocks noChangeAspect="1"/>
          </p:cNvPicPr>
          <p:nvPr/>
        </p:nvPicPr>
        <p:blipFill>
          <a:blip r:embed="rId2"/>
          <a:stretch>
            <a:fillRect/>
          </a:stretch>
        </p:blipFill>
        <p:spPr>
          <a:xfrm>
            <a:off x="6075680" y="398780"/>
            <a:ext cx="636905" cy="88265"/>
          </a:xfrm>
          <a:prstGeom prst="rect">
            <a:avLst/>
          </a:prstGeom>
        </p:spPr>
      </p:pic>
      <p:sp>
        <p:nvSpPr>
          <p:cNvPr id="17" name="矩形 16"/>
          <p:cNvSpPr/>
          <p:nvPr/>
        </p:nvSpPr>
        <p:spPr>
          <a:xfrm>
            <a:off x="240030" y="3218815"/>
            <a:ext cx="7079615" cy="261239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4" name="副标题 2"/>
          <p:cNvSpPr>
            <a:spLocks noGrp="1"/>
          </p:cNvSpPr>
          <p:nvPr/>
        </p:nvSpPr>
        <p:spPr>
          <a:xfrm>
            <a:off x="6761480" y="101523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09</a:t>
            </a:r>
            <a:endParaRPr lang="en-US" altLang="zh-CN" sz="1000" dirty="0">
              <a:solidFill>
                <a:srgbClr val="0A69A5"/>
              </a:solidFill>
              <a:latin typeface="微软雅黑" panose="020B0503020204020204" charset="-122"/>
              <a:cs typeface="微软雅黑" panose="020B0503020204020204" charset="-122"/>
            </a:endParaRPr>
          </a:p>
        </p:txBody>
      </p:sp>
      <p:sp>
        <p:nvSpPr>
          <p:cNvPr id="7" name="矩形 6"/>
          <p:cNvSpPr/>
          <p:nvPr/>
        </p:nvSpPr>
        <p:spPr>
          <a:xfrm>
            <a:off x="469265" y="2992120"/>
            <a:ext cx="6617970" cy="147955"/>
          </a:xfrm>
          <a:prstGeom prst="rect">
            <a:avLst/>
          </a:prstGeom>
          <a:solidFill>
            <a:srgbClr val="B4B4B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文本框 2"/>
          <p:cNvSpPr txBox="1"/>
          <p:nvPr/>
        </p:nvSpPr>
        <p:spPr>
          <a:xfrm>
            <a:off x="384810" y="6060440"/>
            <a:ext cx="3457575" cy="737235"/>
          </a:xfrm>
          <a:prstGeom prst="rect">
            <a:avLst/>
          </a:prstGeom>
          <a:noFill/>
        </p:spPr>
        <p:txBody>
          <a:bodyPr wrap="square" rtlCol="0">
            <a:spAutoFit/>
          </a:bodyPr>
          <a:lstStyle/>
          <a:p>
            <a:r>
              <a:rPr lang="en-US" altLang="zh-CN" sz="2100" b="1" spc="100" dirty="0">
                <a:solidFill>
                  <a:srgbClr val="636363"/>
                </a:solidFill>
                <a:latin typeface="Poppins Medium" panose="02000000000000000000" charset="0"/>
                <a:ea typeface="Source Han Sans JP VF" panose="020B0200000000000000" charset="-122"/>
                <a:cs typeface="+mj-ea"/>
                <a:sym typeface="+mn-ea"/>
              </a:rPr>
              <a:t>SF6024T-LASER HEAD</a:t>
            </a:r>
            <a:endParaRPr lang="en-US" altLang="zh-CN" sz="2100" b="1" spc="100" dirty="0">
              <a:solidFill>
                <a:srgbClr val="636363"/>
              </a:solidFill>
              <a:latin typeface="Poppins Medium" panose="02000000000000000000" charset="0"/>
              <a:ea typeface="Source Han Sans JP VF" panose="020B0200000000000000" charset="-122"/>
              <a:cs typeface="+mj-ea"/>
              <a:sym typeface="+mn-ea"/>
            </a:endParaRPr>
          </a:p>
        </p:txBody>
      </p:sp>
      <p:sp>
        <p:nvSpPr>
          <p:cNvPr id="6" name="文本框 5"/>
          <p:cNvSpPr txBox="1"/>
          <p:nvPr/>
        </p:nvSpPr>
        <p:spPr>
          <a:xfrm>
            <a:off x="397510" y="704850"/>
            <a:ext cx="3939540" cy="398780"/>
          </a:xfrm>
          <a:prstGeom prst="rect">
            <a:avLst/>
          </a:prstGeom>
          <a:noFill/>
        </p:spPr>
        <p:txBody>
          <a:bodyPr wrap="square" rtlCol="0">
            <a:spAutoFit/>
          </a:bodyPr>
          <a:lstStyle/>
          <a:p>
            <a:r>
              <a:rPr lang="en-US" altLang="zh-CN" sz="2000" b="1" spc="100" dirty="0">
                <a:solidFill>
                  <a:srgbClr val="636363"/>
                </a:solidFill>
                <a:latin typeface="Poppins Medium" panose="02000000000000000000" charset="0"/>
                <a:ea typeface="Source Han Sans JP VF" panose="020B0200000000000000" charset="-122"/>
                <a:cs typeface="+mj-ea"/>
                <a:sym typeface="+mn-ea"/>
              </a:rPr>
              <a:t>SF6024T-LASER SOURCE</a:t>
            </a:r>
            <a:endParaRPr lang="en-US" altLang="zh-CN" sz="2000" b="1" spc="100" dirty="0">
              <a:solidFill>
                <a:srgbClr val="636363"/>
              </a:solidFill>
              <a:latin typeface="Poppins Medium" panose="02000000000000000000" charset="0"/>
              <a:ea typeface="Source Han Sans JP VF" panose="020B0200000000000000" charset="-122"/>
              <a:cs typeface="+mj-ea"/>
              <a:sym typeface="+mn-ea"/>
            </a:endParaRPr>
          </a:p>
        </p:txBody>
      </p:sp>
      <p:sp>
        <p:nvSpPr>
          <p:cNvPr id="5" name="矩形 4"/>
          <p:cNvSpPr/>
          <p:nvPr/>
        </p:nvSpPr>
        <p:spPr>
          <a:xfrm>
            <a:off x="172719" y="8488044"/>
            <a:ext cx="7146926" cy="1596817"/>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5" name="矩形 14"/>
          <p:cNvSpPr/>
          <p:nvPr/>
        </p:nvSpPr>
        <p:spPr>
          <a:xfrm>
            <a:off x="476885" y="8281670"/>
            <a:ext cx="6617970" cy="149225"/>
          </a:xfrm>
          <a:prstGeom prst="rect">
            <a:avLst/>
          </a:prstGeom>
          <a:solidFill>
            <a:srgbClr val="B4B4B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6" name="文本框 15"/>
          <p:cNvSpPr txBox="1"/>
          <p:nvPr/>
        </p:nvSpPr>
        <p:spPr>
          <a:xfrm>
            <a:off x="2459673" y="8260715"/>
            <a:ext cx="710564" cy="229870"/>
          </a:xfrm>
          <a:prstGeom prst="rect">
            <a:avLst/>
          </a:prstGeom>
          <a:noFill/>
        </p:spPr>
        <p:txBody>
          <a:bodyPr wrap="square" rtlCol="0" anchor="t">
            <a:spAutoFit/>
          </a:bodyPr>
          <a:lstStyle/>
          <a:p>
            <a:pPr algn="ctr"/>
            <a:r>
              <a:rPr lang="en-US" altLang="zh-CN" sz="900" dirty="0">
                <a:solidFill>
                  <a:schemeClr val="tx1">
                    <a:lumMod val="85000"/>
                    <a:lumOff val="15000"/>
                  </a:schemeClr>
                </a:solidFill>
                <a:latin typeface="Poppins Medium" panose="02000000000000000000" charset="0"/>
                <a:ea typeface="Source Han Sans JP VF" panose="020B0200000000000000" charset="-122"/>
                <a:sym typeface="+mn-ea"/>
              </a:rPr>
              <a:t>Optional</a:t>
            </a:r>
            <a:endParaRPr lang="en-US" altLang="zh-CN" sz="900" dirty="0">
              <a:solidFill>
                <a:schemeClr val="tx1">
                  <a:lumMod val="85000"/>
                  <a:lumOff val="15000"/>
                </a:schemeClr>
              </a:solidFill>
              <a:latin typeface="Poppins Medium" panose="02000000000000000000" charset="0"/>
              <a:ea typeface="Source Han Sans JP VF" panose="020B0200000000000000" charset="-122"/>
              <a:sym typeface="+mn-ea"/>
            </a:endParaRPr>
          </a:p>
        </p:txBody>
      </p:sp>
      <p:sp>
        <p:nvSpPr>
          <p:cNvPr id="20" name="文本框 19"/>
          <p:cNvSpPr txBox="1"/>
          <p:nvPr/>
        </p:nvSpPr>
        <p:spPr>
          <a:xfrm>
            <a:off x="122344" y="10127828"/>
            <a:ext cx="6617969" cy="520700"/>
          </a:xfrm>
          <a:prstGeom prst="rect">
            <a:avLst/>
          </a:prstGeom>
          <a:noFill/>
        </p:spPr>
        <p:txBody>
          <a:bodyPr wrap="square" rtlCol="0">
            <a:noAutofit/>
          </a:bodyPr>
          <a:lstStyle/>
          <a:p>
            <a:pPr>
              <a:lnSpc>
                <a:spcPct val="130000"/>
              </a:lnSpc>
            </a:pPr>
            <a:r>
              <a:rPr lang="en-US" altLang="zh-CN" sz="850" dirty="0">
                <a:solidFill>
                  <a:srgbClr val="636363"/>
                </a:solidFill>
                <a:latin typeface="Poppins Medium" panose="02000000000000000000" charset="0"/>
                <a:cs typeface="Poppins Medium" panose="02000000000000000000" charset="0"/>
                <a:sym typeface="+mn-ea"/>
              </a:rPr>
              <a:t>Standard cutting head: For cutting common pipes like square, round, oval, angle steel, channel steel, triangular tubes, and pipes without recessed angles.</a:t>
            </a:r>
            <a:endParaRPr lang="en-US" altLang="zh-CN" sz="850" dirty="0">
              <a:solidFill>
                <a:srgbClr val="636363"/>
              </a:solidFill>
              <a:latin typeface="Poppins Medium" panose="02000000000000000000" charset="0"/>
              <a:cs typeface="Poppins Medium" panose="02000000000000000000" charset="0"/>
              <a:sym typeface="+mn-ea"/>
            </a:endParaRPr>
          </a:p>
          <a:p>
            <a:pPr>
              <a:lnSpc>
                <a:spcPct val="130000"/>
              </a:lnSpc>
            </a:pPr>
            <a:r>
              <a:rPr lang="en-US" altLang="zh-CN" sz="850" dirty="0">
                <a:solidFill>
                  <a:srgbClr val="636363"/>
                </a:solidFill>
                <a:latin typeface="Poppins Medium" panose="02000000000000000000" charset="0"/>
                <a:cs typeface="Poppins Medium" panose="02000000000000000000" charset="0"/>
                <a:sym typeface="+mn-ea"/>
              </a:rPr>
              <a:t>Pointed cutting head: For cutting any shape pipes, including H-beams, I-beams, and pipes with recessed surfaces.</a:t>
            </a:r>
            <a:endParaRPr lang="en-US" altLang="zh-CN" sz="850" dirty="0">
              <a:solidFill>
                <a:srgbClr val="636363"/>
              </a:solidFill>
              <a:latin typeface="Poppins Medium" panose="02000000000000000000" charset="0"/>
              <a:cs typeface="Poppins Medium" panose="02000000000000000000" charset="0"/>
              <a:sym typeface="+mn-ea"/>
            </a:endParaRPr>
          </a:p>
        </p:txBody>
      </p:sp>
      <p:sp>
        <p:nvSpPr>
          <p:cNvPr id="13" name="文本框 12"/>
          <p:cNvSpPr txBox="1"/>
          <p:nvPr/>
        </p:nvSpPr>
        <p:spPr>
          <a:xfrm>
            <a:off x="4725032" y="8237855"/>
            <a:ext cx="1799381" cy="229870"/>
          </a:xfrm>
          <a:prstGeom prst="rect">
            <a:avLst/>
          </a:prstGeom>
          <a:noFill/>
        </p:spPr>
        <p:txBody>
          <a:bodyPr wrap="square" rtlCol="0" anchor="t">
            <a:spAutoFit/>
          </a:bodyPr>
          <a:lstStyle/>
          <a:p>
            <a:pPr algn="ctr"/>
            <a:r>
              <a:rPr lang="en-US" altLang="zh-CN" sz="900" dirty="0">
                <a:solidFill>
                  <a:schemeClr val="tx1">
                    <a:lumMod val="85000"/>
                    <a:lumOff val="15000"/>
                  </a:schemeClr>
                </a:solidFill>
                <a:latin typeface="Poppins Medium" panose="02000000000000000000" charset="0"/>
                <a:ea typeface="Source Han Sans JP VF" panose="020B0200000000000000" charset="-122"/>
                <a:sym typeface="+mn-ea"/>
              </a:rPr>
              <a:t>Optional Raytools brand</a:t>
            </a:r>
            <a:endParaRPr lang="en-US" altLang="zh-CN" sz="900" dirty="0">
              <a:solidFill>
                <a:schemeClr val="tx1">
                  <a:lumMod val="85000"/>
                  <a:lumOff val="15000"/>
                </a:schemeClr>
              </a:solidFill>
              <a:latin typeface="Poppins Medium" panose="02000000000000000000" charset="0"/>
              <a:ea typeface="Source Han Sans JP VF" panose="020B0200000000000000" charset="-122"/>
              <a:sym typeface="+mn-ea"/>
            </a:endParaRPr>
          </a:p>
        </p:txBody>
      </p:sp>
      <p:pic>
        <p:nvPicPr>
          <p:cNvPr id="8" name="图片 7" descr="C6000单模"/>
          <p:cNvPicPr>
            <a:picLocks noChangeAspect="1"/>
          </p:cNvPicPr>
          <p:nvPr/>
        </p:nvPicPr>
        <p:blipFill>
          <a:blip r:embed="rId3"/>
          <a:stretch>
            <a:fillRect/>
          </a:stretch>
        </p:blipFill>
        <p:spPr>
          <a:xfrm>
            <a:off x="5026025" y="1239520"/>
            <a:ext cx="2068830" cy="2068830"/>
          </a:xfrm>
          <a:prstGeom prst="rect">
            <a:avLst/>
          </a:prstGeom>
        </p:spPr>
      </p:pic>
      <p:pic>
        <p:nvPicPr>
          <p:cNvPr id="9" name="图片 8" descr="C4000单模"/>
          <p:cNvPicPr>
            <a:picLocks noChangeAspect="1"/>
          </p:cNvPicPr>
          <p:nvPr/>
        </p:nvPicPr>
        <p:blipFill>
          <a:blip r:embed="rId4"/>
          <a:stretch>
            <a:fillRect/>
          </a:stretch>
        </p:blipFill>
        <p:spPr>
          <a:xfrm>
            <a:off x="2206625" y="1521460"/>
            <a:ext cx="2621280" cy="1470660"/>
          </a:xfrm>
          <a:prstGeom prst="rect">
            <a:avLst/>
          </a:prstGeom>
        </p:spPr>
      </p:pic>
      <p:pic>
        <p:nvPicPr>
          <p:cNvPr id="22" name="图片 21" descr="C3000单模"/>
          <p:cNvPicPr>
            <a:picLocks noChangeAspect="1"/>
          </p:cNvPicPr>
          <p:nvPr/>
        </p:nvPicPr>
        <p:blipFill>
          <a:blip r:embed="rId5"/>
          <a:stretch>
            <a:fillRect/>
          </a:stretch>
        </p:blipFill>
        <p:spPr>
          <a:xfrm>
            <a:off x="80645" y="1442720"/>
            <a:ext cx="2529840" cy="1614170"/>
          </a:xfrm>
          <a:prstGeom prst="rect">
            <a:avLst/>
          </a:prstGeom>
        </p:spPr>
      </p:pic>
      <p:pic>
        <p:nvPicPr>
          <p:cNvPr id="23" name="图片 22" descr="SF-3.2E透明背景"/>
          <p:cNvPicPr>
            <a:picLocks noChangeAspect="1"/>
          </p:cNvPicPr>
          <p:nvPr/>
        </p:nvPicPr>
        <p:blipFill>
          <a:blip r:embed="rId6"/>
          <a:srcRect l="15581" t="8708" r="23887" b="18258"/>
          <a:stretch>
            <a:fillRect/>
          </a:stretch>
        </p:blipFill>
        <p:spPr>
          <a:xfrm>
            <a:off x="1787525" y="6261100"/>
            <a:ext cx="2054860" cy="1981200"/>
          </a:xfrm>
          <a:prstGeom prst="rect">
            <a:avLst/>
          </a:prstGeom>
        </p:spPr>
      </p:pic>
      <p:pic>
        <p:nvPicPr>
          <p:cNvPr id="29" name="图片 28" descr="E:/管切事业部技术方案--25年/渲染图/切割头/森峰切割头（岗春）--旧/SF-3.2G-2-自动平面.pngSF-3.2G-2-自动平面"/>
          <p:cNvPicPr>
            <a:picLocks noChangeAspect="1"/>
          </p:cNvPicPr>
          <p:nvPr>
            <p:custDataLst>
              <p:tags r:id="rId7"/>
            </p:custDataLst>
          </p:nvPr>
        </p:nvPicPr>
        <p:blipFill>
          <a:blip r:embed="rId8"/>
          <a:srcRect l="16512" r="16512"/>
          <a:stretch>
            <a:fillRect/>
          </a:stretch>
        </p:blipFill>
        <p:spPr>
          <a:xfrm>
            <a:off x="240030" y="6459855"/>
            <a:ext cx="1547495" cy="1845945"/>
          </a:xfrm>
          <a:prstGeom prst="rect">
            <a:avLst/>
          </a:prstGeom>
        </p:spPr>
      </p:pic>
      <p:pic>
        <p:nvPicPr>
          <p:cNvPr id="30" name="图片 2"/>
          <p:cNvPicPr>
            <a:picLocks noChangeAspect="1" noChangeArrowheads="1"/>
          </p:cNvPicPr>
          <p:nvPr/>
        </p:nvPicPr>
        <p:blipFill>
          <a:blip r:embed="rId9"/>
          <a:srcRect/>
          <a:stretch>
            <a:fillRect/>
          </a:stretch>
        </p:blipFill>
        <p:spPr>
          <a:xfrm>
            <a:off x="4653280" y="6421120"/>
            <a:ext cx="741045" cy="1860550"/>
          </a:xfrm>
          <a:prstGeom prst="rect">
            <a:avLst/>
          </a:prstGeom>
          <a:noFill/>
          <a:ln>
            <a:noFill/>
          </a:ln>
        </p:spPr>
      </p:pic>
      <p:pic>
        <p:nvPicPr>
          <p:cNvPr id="31" name="图片 1"/>
          <p:cNvPicPr>
            <a:picLocks noChangeAspect="1" noChangeArrowheads="1"/>
          </p:cNvPicPr>
          <p:nvPr/>
        </p:nvPicPr>
        <p:blipFill>
          <a:blip r:embed="rId10"/>
          <a:srcRect/>
          <a:stretch>
            <a:fillRect/>
          </a:stretch>
        </p:blipFill>
        <p:spPr>
          <a:xfrm>
            <a:off x="5118735" y="6510020"/>
            <a:ext cx="2406015" cy="1804670"/>
          </a:xfrm>
          <a:prstGeom prst="rect">
            <a:avLst/>
          </a:prstGeom>
          <a:noFill/>
          <a:ln>
            <a:noFill/>
          </a:ln>
        </p:spPr>
      </p:pic>
      <p:sp>
        <p:nvSpPr>
          <p:cNvPr id="32" name="文本框 31"/>
          <p:cNvSpPr txBox="1"/>
          <p:nvPr/>
        </p:nvSpPr>
        <p:spPr>
          <a:xfrm>
            <a:off x="240030" y="3221990"/>
            <a:ext cx="3742055" cy="2617470"/>
          </a:xfrm>
          <a:prstGeom prst="rect">
            <a:avLst/>
          </a:prstGeom>
          <a:noFill/>
        </p:spPr>
        <p:txBody>
          <a:bodyPr wrap="square" rtlCol="0">
            <a:spAutoFit/>
          </a:bodyPr>
          <a:lstStyle/>
          <a:p>
            <a:pPr marL="228600" indent="-228600" fontAlgn="auto">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Small Fiber Core: Better beam quality.</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Faster Cutting Speed: Enhanced cutting efficiency.</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Improved High-Reflection Resistance: New optical components with multi-layer anti- reflection design.</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Enhanced Intelligence: Real-time dynamic monitoring of operating indicators.</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High Electrical-Optical Conversion: Over 40% efficiency, reducing power consumption.</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Upgraded Components: New generation pump sources offer greater reliability and stability, with improved beam quality and 30%-40% increased brightness due to patented nonlinear suppression technology.</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Lightweight and Compact: Small size and compact design for easier integration.</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Enhanced Safety: Improved safety features.</a:t>
            </a:r>
            <a:endParaRPr lang="en-US" altLang="zh-CN" sz="900" dirty="0">
              <a:solidFill>
                <a:srgbClr val="636363"/>
              </a:solidFill>
              <a:latin typeface="Poppins Medium" panose="02000000000000000000" charset="0"/>
              <a:ea typeface="Source Han Sans JP VF" panose="020B0200000000000000" charset="-122"/>
              <a:cs typeface="+mn-ea"/>
            </a:endParaRPr>
          </a:p>
        </p:txBody>
      </p:sp>
      <p:sp>
        <p:nvSpPr>
          <p:cNvPr id="35" name="文本框 34"/>
          <p:cNvSpPr txBox="1"/>
          <p:nvPr/>
        </p:nvSpPr>
        <p:spPr>
          <a:xfrm>
            <a:off x="3982085" y="3262208"/>
            <a:ext cx="3457575" cy="2202180"/>
          </a:xfrm>
          <a:prstGeom prst="rect">
            <a:avLst/>
          </a:prstGeom>
          <a:noFill/>
        </p:spPr>
        <p:txBody>
          <a:bodyPr wrap="square" rtlCol="0">
            <a:spAutoFit/>
          </a:bodyPr>
          <a:lstStyle/>
          <a:p>
            <a:pPr marL="228600" indent="-228600" fontAlgn="auto">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Smaller core diameter, better beam quality</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More efficient cutting for thin and medium-thick plates</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Next-gen optics with multi-layer anti-reflection design for improved high-reflectivity resistance.</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Smarter system with real-time dynamic monitoring of operating parameters</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Electro-optical conversion efficiency exceeds 40%</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Modulation frequency range upgraded to 1-20kHz, adaptable to diverse processes</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Compact size and reduced weight for easier integration</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Improved sealing and reliability with upgraded IP66 protection rating</a:t>
            </a:r>
            <a:endParaRPr lang="en-US" altLang="zh-CN" sz="900" dirty="0">
              <a:solidFill>
                <a:srgbClr val="636363"/>
              </a:solidFill>
              <a:latin typeface="Poppins Medium" panose="02000000000000000000" charset="0"/>
              <a:ea typeface="Source Han Sans JP VF" panose="020B0200000000000000" charset="-122"/>
              <a:cs typeface="+mn-ea"/>
            </a:endParaRPr>
          </a:p>
        </p:txBody>
      </p:sp>
      <p:sp>
        <p:nvSpPr>
          <p:cNvPr id="36" name="文本框 35"/>
          <p:cNvSpPr txBox="1"/>
          <p:nvPr/>
        </p:nvSpPr>
        <p:spPr>
          <a:xfrm>
            <a:off x="3739197" y="8492490"/>
            <a:ext cx="3710621" cy="1341755"/>
          </a:xfrm>
          <a:prstGeom prst="rect">
            <a:avLst/>
          </a:prstGeom>
          <a:noFill/>
        </p:spPr>
        <p:txBody>
          <a:bodyPr wrap="square" rtlCol="0">
            <a:noAutofit/>
          </a:bodyPr>
          <a:lstStyle/>
          <a:p>
            <a:pPr marL="228600" indent="-228600" algn="l" fontAlgn="auto">
              <a:spcBef>
                <a:spcPts val="0"/>
              </a:spcBef>
              <a:spcAft>
                <a:spcPts val="100"/>
              </a:spcAft>
              <a:buClrTx/>
              <a:buSzTx/>
              <a:buFont typeface="+mj-lt"/>
              <a:buAutoNum type="arabicPeriod"/>
            </a:pPr>
            <a:r>
              <a:rPr lang="en-US" altLang="zh-CN" sz="850" dirty="0">
                <a:solidFill>
                  <a:srgbClr val="636363"/>
                </a:solidFill>
                <a:latin typeface="Poppins Medium" panose="02000000000000000000" charset="0"/>
                <a:ea typeface="Source Han Sans JP VF" panose="020B0200000000000000" charset="-122"/>
                <a:cs typeface="+mn-ea"/>
              </a:rPr>
              <a:t>Optimized Design: Enhanced optical configuration and streamlined airflow design significantly improve cutting quality and efficiency.</a:t>
            </a:r>
            <a:endParaRPr lang="en-US" altLang="zh-CN" sz="850" dirty="0">
              <a:solidFill>
                <a:srgbClr val="636363"/>
              </a:solidFill>
              <a:latin typeface="Poppins Medium" panose="02000000000000000000" charset="0"/>
              <a:ea typeface="Source Han Sans JP VF" panose="020B0200000000000000" charset="-122"/>
              <a:cs typeface="+mn-ea"/>
            </a:endParaRPr>
          </a:p>
          <a:p>
            <a:pPr marL="228600" indent="-228600" algn="l" fontAlgn="auto">
              <a:spcBef>
                <a:spcPts val="0"/>
              </a:spcBef>
              <a:spcAft>
                <a:spcPts val="100"/>
              </a:spcAft>
              <a:buClrTx/>
              <a:buSzTx/>
              <a:buFont typeface="+mj-lt"/>
              <a:buAutoNum type="arabicPeriod"/>
            </a:pPr>
            <a:r>
              <a:rPr lang="en-US" altLang="zh-CN" sz="850" dirty="0">
                <a:solidFill>
                  <a:srgbClr val="636363"/>
                </a:solidFill>
                <a:latin typeface="Poppins Medium" panose="02000000000000000000" charset="0"/>
                <a:ea typeface="Source Han Sans JP VF" panose="020B0200000000000000" charset="-122"/>
                <a:cs typeface="+mn-ea"/>
              </a:rPr>
              <a:t>Auto-Focusing: Minimizes human intervention with the auto-focusing function.</a:t>
            </a:r>
            <a:endParaRPr lang="en-US" altLang="zh-CN" sz="850" dirty="0">
              <a:solidFill>
                <a:srgbClr val="636363"/>
              </a:solidFill>
              <a:latin typeface="Poppins Medium" panose="02000000000000000000" charset="0"/>
              <a:ea typeface="Source Han Sans JP VF" panose="020B0200000000000000" charset="-122"/>
              <a:cs typeface="+mn-ea"/>
            </a:endParaRPr>
          </a:p>
          <a:p>
            <a:pPr marL="228600" indent="-228600" algn="l" fontAlgn="auto">
              <a:spcBef>
                <a:spcPts val="0"/>
              </a:spcBef>
              <a:spcAft>
                <a:spcPts val="100"/>
              </a:spcAft>
              <a:buClrTx/>
              <a:buSzTx/>
              <a:buFont typeface="+mj-lt"/>
              <a:buAutoNum type="arabicPeriod"/>
            </a:pPr>
            <a:r>
              <a:rPr lang="en-US" altLang="zh-CN" sz="850" dirty="0">
                <a:solidFill>
                  <a:srgbClr val="636363"/>
                </a:solidFill>
                <a:latin typeface="Poppins Medium" panose="02000000000000000000" charset="0"/>
                <a:ea typeface="Source Han Sans JP VF" panose="020B0200000000000000" charset="-122"/>
                <a:cs typeface="+mn-ea"/>
              </a:rPr>
              <a:t>Multiple Protective Lenses: The collimation module includes protective lenses to safeguard the collimating lens..</a:t>
            </a:r>
            <a:endParaRPr lang="en-US" altLang="zh-CN" sz="850" dirty="0">
              <a:solidFill>
                <a:srgbClr val="636363"/>
              </a:solidFill>
              <a:latin typeface="Poppins Medium" panose="02000000000000000000" charset="0"/>
              <a:ea typeface="Source Han Sans JP VF" panose="020B0200000000000000" charset="-122"/>
              <a:cs typeface="+mn-ea"/>
            </a:endParaRPr>
          </a:p>
          <a:p>
            <a:pPr marL="228600" indent="-228600" algn="l" fontAlgn="auto">
              <a:spcBef>
                <a:spcPts val="0"/>
              </a:spcBef>
              <a:spcAft>
                <a:spcPts val="100"/>
              </a:spcAft>
              <a:buClrTx/>
              <a:buSzTx/>
              <a:buFont typeface="+mj-lt"/>
              <a:buAutoNum type="arabicPeriod"/>
            </a:pPr>
            <a:r>
              <a:rPr lang="en-US" altLang="zh-CN" sz="850" dirty="0">
                <a:solidFill>
                  <a:srgbClr val="636363"/>
                </a:solidFill>
                <a:latin typeface="Poppins Medium" panose="02000000000000000000" charset="0"/>
                <a:ea typeface="Source Han Sans JP VF" panose="020B0200000000000000" charset="-122"/>
                <a:cs typeface="+mn-ea"/>
              </a:rPr>
              <a:t>Drawer-Style Lens Holder: Allows for quick and easy replacement of protective lenses.</a:t>
            </a:r>
            <a:endParaRPr lang="en-US" altLang="zh-CN" sz="850" dirty="0">
              <a:solidFill>
                <a:srgbClr val="636363"/>
              </a:solidFill>
              <a:latin typeface="Poppins Medium" panose="02000000000000000000" charset="0"/>
              <a:ea typeface="Source Han Sans JP VF" panose="020B0200000000000000" charset="-122"/>
              <a:cs typeface="+mn-ea"/>
            </a:endParaRPr>
          </a:p>
          <a:p>
            <a:pPr marL="228600" indent="-228600" algn="l" fontAlgn="auto">
              <a:spcBef>
                <a:spcPts val="0"/>
              </a:spcBef>
              <a:spcAft>
                <a:spcPts val="100"/>
              </a:spcAft>
              <a:buClrTx/>
              <a:buSzTx/>
              <a:buFont typeface="+mj-lt"/>
              <a:buAutoNum type="arabicPeriod"/>
            </a:pPr>
            <a:r>
              <a:rPr lang="en-US" altLang="zh-CN" sz="850" dirty="0">
                <a:solidFill>
                  <a:srgbClr val="636363"/>
                </a:solidFill>
                <a:latin typeface="Poppins Medium" panose="02000000000000000000" charset="0"/>
                <a:ea typeface="Source Han Sans JP VF" panose="020B0200000000000000" charset="-122"/>
                <a:cs typeface="+mn-ea"/>
              </a:rPr>
              <a:t>High Compatibility: Equipped with QBH and QD fiber interfaces, compatible with various mainstream lasers.</a:t>
            </a:r>
            <a:endParaRPr lang="en-US" altLang="zh-CN" sz="850" dirty="0">
              <a:solidFill>
                <a:srgbClr val="636363"/>
              </a:solidFill>
              <a:latin typeface="Poppins Medium" panose="02000000000000000000" charset="0"/>
              <a:ea typeface="Source Han Sans JP VF" panose="020B0200000000000000" charset="-122"/>
              <a:cs typeface="+mn-ea"/>
            </a:endParaRPr>
          </a:p>
        </p:txBody>
      </p:sp>
      <p:sp>
        <p:nvSpPr>
          <p:cNvPr id="37" name="文本框 36"/>
          <p:cNvSpPr txBox="1"/>
          <p:nvPr/>
        </p:nvSpPr>
        <p:spPr>
          <a:xfrm>
            <a:off x="178753" y="8515985"/>
            <a:ext cx="3607117" cy="1341755"/>
          </a:xfrm>
          <a:prstGeom prst="rect">
            <a:avLst/>
          </a:prstGeom>
          <a:noFill/>
        </p:spPr>
        <p:txBody>
          <a:bodyPr wrap="square" rtlCol="0">
            <a:noAutofit/>
          </a:bodyPr>
          <a:lstStyle/>
          <a:p>
            <a:pPr marL="228600" indent="-228600" fontAlgn="auto">
              <a:spcBef>
                <a:spcPts val="0"/>
              </a:spcBef>
              <a:spcAft>
                <a:spcPts val="100"/>
              </a:spcAft>
              <a:buFont typeface="+mj-lt"/>
              <a:buAutoNum type="arabicPeriod"/>
            </a:pPr>
            <a:r>
              <a:rPr lang="en-US" altLang="zh-CN" sz="850" dirty="0">
                <a:solidFill>
                  <a:srgbClr val="636363"/>
                </a:solidFill>
                <a:latin typeface="Poppins Medium" panose="02000000000000000000" charset="0"/>
                <a:ea typeface="Source Han Sans JP VF" panose="020B0200000000000000" charset="-122"/>
                <a:cs typeface="+mn-ea"/>
              </a:rPr>
              <a:t>Integrated cooling: The module ensures balanced heat dissipation, effectively extending the lens lifespan.</a:t>
            </a:r>
            <a:endParaRPr lang="en-US" altLang="zh-CN" sz="850" dirty="0">
              <a:solidFill>
                <a:srgbClr val="636363"/>
              </a:solidFill>
              <a:latin typeface="Poppins Medium" panose="02000000000000000000" charset="0"/>
              <a:ea typeface="Source Han Sans JP VF" panose="020B0200000000000000" charset="-122"/>
              <a:cs typeface="+mn-ea"/>
            </a:endParaRPr>
          </a:p>
          <a:p>
            <a:pPr marL="228600" indent="-228600" fontAlgn="auto">
              <a:spcBef>
                <a:spcPts val="0"/>
              </a:spcBef>
              <a:spcAft>
                <a:spcPts val="100"/>
              </a:spcAft>
              <a:buFont typeface="+mj-lt"/>
              <a:buAutoNum type="arabicPeriod"/>
            </a:pPr>
            <a:r>
              <a:rPr lang="en-US" altLang="zh-CN" sz="850" dirty="0">
                <a:solidFill>
                  <a:srgbClr val="636363"/>
                </a:solidFill>
                <a:latin typeface="Poppins Medium" panose="02000000000000000000" charset="0"/>
                <a:ea typeface="Source Han Sans JP VF" panose="020B0200000000000000" charset="-122"/>
                <a:cs typeface="+mn-ea"/>
              </a:rPr>
              <a:t>High sealing: Dustproof rating up to IP68.</a:t>
            </a:r>
            <a:endParaRPr lang="en-US" altLang="zh-CN" sz="850" dirty="0">
              <a:solidFill>
                <a:srgbClr val="636363"/>
              </a:solidFill>
              <a:latin typeface="Poppins Medium" panose="02000000000000000000" charset="0"/>
              <a:ea typeface="Source Han Sans JP VF" panose="020B0200000000000000" charset="-122"/>
              <a:cs typeface="+mn-ea"/>
            </a:endParaRPr>
          </a:p>
          <a:p>
            <a:pPr marL="228600" indent="-228600" fontAlgn="auto">
              <a:spcBef>
                <a:spcPts val="0"/>
              </a:spcBef>
              <a:spcAft>
                <a:spcPts val="100"/>
              </a:spcAft>
              <a:buFont typeface="+mj-lt"/>
              <a:buAutoNum type="arabicPeriod"/>
            </a:pPr>
            <a:r>
              <a:rPr lang="en-US" altLang="zh-CN" sz="850" dirty="0">
                <a:solidFill>
                  <a:srgbClr val="636363"/>
                </a:solidFill>
                <a:latin typeface="Poppins Medium" panose="02000000000000000000" charset="0"/>
                <a:ea typeface="Source Han Sans JP VF" panose="020B0200000000000000" charset="-122"/>
                <a:cs typeface="+mn-ea"/>
              </a:rPr>
              <a:t>Compact structure: Lightweight automatic model with zero tail material.</a:t>
            </a:r>
            <a:endParaRPr lang="en-US" altLang="zh-CN" sz="850" dirty="0">
              <a:solidFill>
                <a:srgbClr val="636363"/>
              </a:solidFill>
              <a:latin typeface="Poppins Medium" panose="02000000000000000000" charset="0"/>
              <a:ea typeface="Source Han Sans JP VF" panose="020B0200000000000000" charset="-122"/>
              <a:cs typeface="+mn-ea"/>
            </a:endParaRPr>
          </a:p>
          <a:p>
            <a:pPr marL="228600" indent="-228600" fontAlgn="auto">
              <a:spcBef>
                <a:spcPts val="0"/>
              </a:spcBef>
              <a:spcAft>
                <a:spcPts val="100"/>
              </a:spcAft>
              <a:buFont typeface="+mj-lt"/>
              <a:buAutoNum type="arabicPeriod"/>
            </a:pPr>
            <a:r>
              <a:rPr lang="en-US" altLang="zh-CN" sz="850" dirty="0">
                <a:solidFill>
                  <a:srgbClr val="636363"/>
                </a:solidFill>
                <a:latin typeface="Poppins Medium" panose="02000000000000000000" charset="0"/>
                <a:ea typeface="Source Han Sans JP VF" panose="020B0200000000000000" charset="-122"/>
                <a:cs typeface="+mn-ea"/>
              </a:rPr>
              <a:t>Easy maintenance: Drawer design enables lens replacement in just three minutes; internal positive air pressure reduces secondary lens contamination.</a:t>
            </a:r>
            <a:endParaRPr lang="en-US" altLang="zh-CN" sz="850" dirty="0">
              <a:solidFill>
                <a:srgbClr val="636363"/>
              </a:solidFill>
              <a:latin typeface="Poppins Medium" panose="02000000000000000000" charset="0"/>
              <a:ea typeface="Source Han Sans JP VF" panose="020B0200000000000000" charset="-122"/>
              <a:cs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descr="202412国内技术方案-更改-26"/>
          <p:cNvPicPr>
            <a:picLocks noChangeAspect="1"/>
          </p:cNvPicPr>
          <p:nvPr/>
        </p:nvPicPr>
        <p:blipFill>
          <a:blip r:embed="rId1"/>
          <a:stretch>
            <a:fillRect/>
          </a:stretch>
        </p:blipFill>
        <p:spPr>
          <a:xfrm>
            <a:off x="1905" y="635"/>
            <a:ext cx="7557770" cy="10690860"/>
          </a:xfrm>
          <a:prstGeom prst="rect">
            <a:avLst/>
          </a:prstGeom>
        </p:spPr>
      </p:pic>
      <p:sp>
        <p:nvSpPr>
          <p:cNvPr id="47" name="矩形 46"/>
          <p:cNvSpPr/>
          <p:nvPr/>
        </p:nvSpPr>
        <p:spPr>
          <a:xfrm>
            <a:off x="5963920" y="0"/>
            <a:ext cx="1130935" cy="659765"/>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48" name="图片 47" descr="202412国内技术方案-24"/>
          <p:cNvPicPr>
            <a:picLocks noChangeAspect="1"/>
          </p:cNvPicPr>
          <p:nvPr/>
        </p:nvPicPr>
        <p:blipFill>
          <a:blip r:embed="rId2"/>
          <a:stretch>
            <a:fillRect/>
          </a:stretch>
        </p:blipFill>
        <p:spPr>
          <a:xfrm>
            <a:off x="6075680" y="398780"/>
            <a:ext cx="636905" cy="88265"/>
          </a:xfrm>
          <a:prstGeom prst="rect">
            <a:avLst/>
          </a:prstGeom>
        </p:spPr>
      </p:pic>
      <p:sp>
        <p:nvSpPr>
          <p:cNvPr id="11" name="文本框 10"/>
          <p:cNvSpPr txBox="1"/>
          <p:nvPr/>
        </p:nvSpPr>
        <p:spPr>
          <a:xfrm>
            <a:off x="397510" y="704850"/>
            <a:ext cx="3457575" cy="398780"/>
          </a:xfrm>
          <a:prstGeom prst="rect">
            <a:avLst/>
          </a:prstGeom>
          <a:noFill/>
        </p:spPr>
        <p:txBody>
          <a:bodyPr wrap="square" rtlCol="0">
            <a:spAutoFit/>
          </a:bodyPr>
          <a:lstStyle/>
          <a:p>
            <a:r>
              <a:rPr lang="en-US" altLang="zh-CN" sz="2000" b="1" spc="100" dirty="0">
                <a:solidFill>
                  <a:srgbClr val="636363"/>
                </a:solidFill>
                <a:latin typeface="Poppins Medium" panose="02000000000000000000" charset="0"/>
                <a:ea typeface="Source Han Sans JP VF" panose="020B0200000000000000" charset="-122"/>
                <a:cs typeface="+mj-ea"/>
                <a:sym typeface="+mn-ea"/>
              </a:rPr>
              <a:t>SF6024T-CHUCK</a:t>
            </a:r>
            <a:endParaRPr lang="en-US" altLang="zh-CN" sz="2000" b="1" spc="100" dirty="0">
              <a:solidFill>
                <a:srgbClr val="636363"/>
              </a:solidFill>
              <a:latin typeface="Poppins Medium" panose="02000000000000000000" charset="0"/>
              <a:ea typeface="Source Han Sans JP VF" panose="020B0200000000000000" charset="-122"/>
              <a:cs typeface="+mj-ea"/>
              <a:sym typeface="+mn-ea"/>
            </a:endParaRPr>
          </a:p>
        </p:txBody>
      </p:sp>
      <p:sp>
        <p:nvSpPr>
          <p:cNvPr id="17" name="矩形 16"/>
          <p:cNvSpPr/>
          <p:nvPr/>
        </p:nvSpPr>
        <p:spPr>
          <a:xfrm>
            <a:off x="476885" y="6779259"/>
            <a:ext cx="6617970" cy="2432117"/>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8" name="文本框 17"/>
          <p:cNvSpPr txBox="1"/>
          <p:nvPr/>
        </p:nvSpPr>
        <p:spPr>
          <a:xfrm>
            <a:off x="476886" y="6868795"/>
            <a:ext cx="6605904" cy="2281555"/>
          </a:xfrm>
          <a:prstGeom prst="rect">
            <a:avLst/>
          </a:prstGeom>
          <a:noFill/>
        </p:spPr>
        <p:txBody>
          <a:bodyPr wrap="square" rtlCol="0">
            <a:spAutoFit/>
          </a:bodyPr>
          <a:lstStyle/>
          <a:p>
            <a:pPr marL="228600" indent="-228600" fontAlgn="auto">
              <a:lnSpc>
                <a:spcPct val="150000"/>
              </a:lnSpc>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Pneumatic self-centering chuck: Fast clamping speed and high efficiency.</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lnSpc>
                <a:spcPct val="150000"/>
              </a:lnSpc>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Low inertia chuck: Made of aerospace-grade aluminum, featuring lightweight construction, low inertia, high rotation speed, reduced power consumption, and lower operating costs.</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lnSpc>
                <a:spcPct val="150000"/>
              </a:lnSpc>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Fully enclosed chuck protection: Prevents dust and debris from entering, ensuring smooth operation without stoppages.</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lnSpc>
                <a:spcPct val="150000"/>
              </a:lnSpc>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Internal gears and external jaws: Enhanced dust resistance, longer lifespan, high precision, and easier adjustment and maintenance.</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lnSpc>
                <a:spcPct val="150000"/>
              </a:lnSpc>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Integrated chuck structure: Provides superior dust protection and greater machine stability.</a:t>
            </a:r>
            <a:endParaRPr lang="en-US" altLang="zh-CN" sz="900" dirty="0">
              <a:solidFill>
                <a:srgbClr val="636363"/>
              </a:solidFill>
              <a:latin typeface="Poppins Medium" panose="02000000000000000000" charset="0"/>
              <a:ea typeface="Source Han Sans JP VF" panose="020B0200000000000000" charset="-122"/>
              <a:cs typeface="+mn-ea"/>
            </a:endParaRPr>
          </a:p>
          <a:p>
            <a:pPr marL="228600" indent="-228600" fontAlgn="auto">
              <a:lnSpc>
                <a:spcPct val="150000"/>
              </a:lnSpc>
              <a:spcBef>
                <a:spcPts val="0"/>
              </a:spcBef>
              <a:spcAft>
                <a:spcPts val="500"/>
              </a:spcAft>
              <a:buFont typeface="+mj-lt"/>
              <a:buAutoNum type="arabicPeriod"/>
            </a:pPr>
            <a:r>
              <a:rPr lang="en-US" altLang="zh-CN" sz="900" dirty="0">
                <a:solidFill>
                  <a:srgbClr val="636363"/>
                </a:solidFill>
                <a:latin typeface="Poppins Medium" panose="02000000000000000000" charset="0"/>
                <a:ea typeface="Source Han Sans JP VF" panose="020B0200000000000000" charset="-122"/>
                <a:cs typeface="+mn-ea"/>
              </a:rPr>
              <a:t>Square-opening front chuck: Expands the clamping range and broadens industry applications.</a:t>
            </a:r>
            <a:endParaRPr lang="en-US" altLang="zh-CN" sz="900" dirty="0">
              <a:solidFill>
                <a:srgbClr val="636363"/>
              </a:solidFill>
              <a:latin typeface="Poppins Medium" panose="02000000000000000000" charset="0"/>
              <a:ea typeface="Source Han Sans JP VF" panose="020B0200000000000000" charset="-122"/>
              <a:cs typeface="+mn-ea"/>
            </a:endParaRPr>
          </a:p>
        </p:txBody>
      </p:sp>
      <p:sp>
        <p:nvSpPr>
          <p:cNvPr id="7" name="矩形 6"/>
          <p:cNvSpPr/>
          <p:nvPr/>
        </p:nvSpPr>
        <p:spPr>
          <a:xfrm>
            <a:off x="476885" y="6552565"/>
            <a:ext cx="6617970" cy="147955"/>
          </a:xfrm>
          <a:prstGeom prst="rect">
            <a:avLst/>
          </a:prstGeom>
          <a:solidFill>
            <a:srgbClr val="B4B4B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4" name="副标题 2"/>
          <p:cNvSpPr>
            <a:spLocks noGrp="1"/>
          </p:cNvSpPr>
          <p:nvPr/>
        </p:nvSpPr>
        <p:spPr>
          <a:xfrm>
            <a:off x="6761480" y="101523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10</a:t>
            </a:r>
            <a:endParaRPr lang="en-US" altLang="zh-CN" sz="1000" dirty="0">
              <a:solidFill>
                <a:srgbClr val="0A69A5"/>
              </a:solidFill>
              <a:latin typeface="微软雅黑" panose="020B0503020204020204" charset="-122"/>
              <a:cs typeface="微软雅黑" panose="020B0503020204020204" charset="-122"/>
            </a:endParaRPr>
          </a:p>
        </p:txBody>
      </p:sp>
      <p:pic>
        <p:nvPicPr>
          <p:cNvPr id="4" name="图片 3" descr="4.240FS前卡"/>
          <p:cNvPicPr>
            <a:picLocks noChangeAspect="1"/>
          </p:cNvPicPr>
          <p:nvPr/>
        </p:nvPicPr>
        <p:blipFill>
          <a:blip r:embed="rId3"/>
          <a:stretch>
            <a:fillRect/>
          </a:stretch>
        </p:blipFill>
        <p:spPr>
          <a:xfrm>
            <a:off x="397510" y="2660650"/>
            <a:ext cx="3408045" cy="3013710"/>
          </a:xfrm>
          <a:prstGeom prst="rect">
            <a:avLst/>
          </a:prstGeom>
        </p:spPr>
      </p:pic>
      <p:pic>
        <p:nvPicPr>
          <p:cNvPr id="5" name="图片 4" descr="6.22D后卡"/>
          <p:cNvPicPr>
            <a:picLocks noChangeAspect="1"/>
          </p:cNvPicPr>
          <p:nvPr/>
        </p:nvPicPr>
        <p:blipFill>
          <a:blip r:embed="rId4"/>
          <a:stretch>
            <a:fillRect/>
          </a:stretch>
        </p:blipFill>
        <p:spPr>
          <a:xfrm>
            <a:off x="3578860" y="3465195"/>
            <a:ext cx="3515995" cy="17094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02412国内技术方案-更改-27"/>
          <p:cNvPicPr>
            <a:picLocks noChangeAspect="1"/>
          </p:cNvPicPr>
          <p:nvPr>
            <p:custDataLst>
              <p:tags r:id="rId1"/>
            </p:custDataLst>
          </p:nvPr>
        </p:nvPicPr>
        <p:blipFill>
          <a:blip r:embed="rId2"/>
          <a:stretch>
            <a:fillRect/>
          </a:stretch>
        </p:blipFill>
        <p:spPr>
          <a:xfrm>
            <a:off x="482600" y="4760595"/>
            <a:ext cx="3239770" cy="1397847"/>
          </a:xfrm>
          <a:prstGeom prst="rect">
            <a:avLst/>
          </a:prstGeom>
        </p:spPr>
      </p:pic>
      <p:grpSp>
        <p:nvGrpSpPr>
          <p:cNvPr id="7" name="组合 6"/>
          <p:cNvGrpSpPr/>
          <p:nvPr>
            <p:custDataLst>
              <p:tags r:id="rId3"/>
            </p:custDataLst>
          </p:nvPr>
        </p:nvGrpSpPr>
        <p:grpSpPr>
          <a:xfrm>
            <a:off x="3797300" y="1551305"/>
            <a:ext cx="260985" cy="336550"/>
            <a:chOff x="5980" y="2092"/>
            <a:chExt cx="411" cy="530"/>
          </a:xfrm>
        </p:grpSpPr>
        <p:sp>
          <p:nvSpPr>
            <p:cNvPr id="4" name="矩形 3"/>
            <p:cNvSpPr/>
            <p:nvPr>
              <p:custDataLst>
                <p:tags r:id="rId4"/>
              </p:custDataLst>
            </p:nvPr>
          </p:nvSpPr>
          <p:spPr>
            <a:xfrm>
              <a:off x="6051" y="2183"/>
              <a:ext cx="340" cy="340"/>
            </a:xfrm>
            <a:prstGeom prst="rect">
              <a:avLst/>
            </a:prstGeom>
            <a:solidFill>
              <a:srgbClr val="0A69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文本框 4"/>
            <p:cNvSpPr txBox="1"/>
            <p:nvPr>
              <p:custDataLst>
                <p:tags r:id="rId5"/>
              </p:custDataLst>
            </p:nvPr>
          </p:nvSpPr>
          <p:spPr>
            <a:xfrm>
              <a:off x="5980" y="2092"/>
              <a:ext cx="382" cy="531"/>
            </a:xfrm>
            <a:prstGeom prst="rect">
              <a:avLst/>
            </a:prstGeom>
            <a:noFill/>
          </p:spPr>
          <p:txBody>
            <a:bodyPr wrap="square" rtlCol="0">
              <a:spAutoFit/>
            </a:bodyPr>
            <a:lstStyle/>
            <a:p>
              <a:r>
                <a:rPr lang="en-US" sz="1600" spc="100" dirty="0">
                  <a:solidFill>
                    <a:schemeClr val="bg1"/>
                  </a:solidFill>
                  <a:latin typeface="+mn-ea"/>
                  <a:cs typeface="+mj-ea"/>
                  <a:sym typeface="+mn-ea"/>
                </a:rPr>
                <a:t>2</a:t>
              </a:r>
              <a:endParaRPr lang="en-US" sz="1600" spc="100" dirty="0">
                <a:solidFill>
                  <a:schemeClr val="bg1"/>
                </a:solidFill>
                <a:latin typeface="+mn-ea"/>
                <a:cs typeface="+mj-ea"/>
                <a:sym typeface="+mn-ea"/>
              </a:endParaRPr>
            </a:p>
          </p:txBody>
        </p:sp>
      </p:grpSp>
      <p:grpSp>
        <p:nvGrpSpPr>
          <p:cNvPr id="8" name="组合 7"/>
          <p:cNvGrpSpPr/>
          <p:nvPr>
            <p:custDataLst>
              <p:tags r:id="rId6"/>
            </p:custDataLst>
          </p:nvPr>
        </p:nvGrpSpPr>
        <p:grpSpPr>
          <a:xfrm>
            <a:off x="425450" y="1551305"/>
            <a:ext cx="260985" cy="337185"/>
            <a:chOff x="5980" y="2092"/>
            <a:chExt cx="411" cy="531"/>
          </a:xfrm>
        </p:grpSpPr>
        <p:sp>
          <p:nvSpPr>
            <p:cNvPr id="9" name="矩形 8"/>
            <p:cNvSpPr/>
            <p:nvPr>
              <p:custDataLst>
                <p:tags r:id="rId7"/>
              </p:custDataLst>
            </p:nvPr>
          </p:nvSpPr>
          <p:spPr>
            <a:xfrm>
              <a:off x="6051" y="2183"/>
              <a:ext cx="340" cy="340"/>
            </a:xfrm>
            <a:prstGeom prst="rect">
              <a:avLst/>
            </a:prstGeom>
            <a:solidFill>
              <a:srgbClr val="0A69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文本框 9"/>
            <p:cNvSpPr txBox="1"/>
            <p:nvPr>
              <p:custDataLst>
                <p:tags r:id="rId8"/>
              </p:custDataLst>
            </p:nvPr>
          </p:nvSpPr>
          <p:spPr>
            <a:xfrm>
              <a:off x="5980" y="2092"/>
              <a:ext cx="382" cy="531"/>
            </a:xfrm>
            <a:prstGeom prst="rect">
              <a:avLst/>
            </a:prstGeom>
            <a:noFill/>
          </p:spPr>
          <p:txBody>
            <a:bodyPr wrap="square" rtlCol="0">
              <a:spAutoFit/>
            </a:bodyPr>
            <a:lstStyle/>
            <a:p>
              <a:r>
                <a:rPr lang="en-US" sz="1600" spc="100" dirty="0">
                  <a:solidFill>
                    <a:schemeClr val="bg1"/>
                  </a:solidFill>
                  <a:latin typeface="+mn-ea"/>
                  <a:cs typeface="+mj-ea"/>
                  <a:sym typeface="+mn-ea"/>
                </a:rPr>
                <a:t>1</a:t>
              </a:r>
              <a:endParaRPr lang="en-US" sz="1600" spc="100" dirty="0">
                <a:solidFill>
                  <a:schemeClr val="bg1"/>
                </a:solidFill>
                <a:latin typeface="+mn-ea"/>
                <a:cs typeface="+mj-ea"/>
                <a:sym typeface="+mn-ea"/>
              </a:endParaRPr>
            </a:p>
          </p:txBody>
        </p:sp>
      </p:grpSp>
      <p:sp>
        <p:nvSpPr>
          <p:cNvPr id="26" name="文本框 25"/>
          <p:cNvSpPr txBox="1"/>
          <p:nvPr>
            <p:custDataLst>
              <p:tags r:id="rId9"/>
            </p:custDataLst>
          </p:nvPr>
        </p:nvSpPr>
        <p:spPr>
          <a:xfrm>
            <a:off x="379730" y="1985010"/>
            <a:ext cx="2909570" cy="306705"/>
          </a:xfrm>
          <a:prstGeom prst="rect">
            <a:avLst/>
          </a:prstGeom>
          <a:noFill/>
        </p:spPr>
        <p:txBody>
          <a:bodyPr wrap="square" rtlCol="0">
            <a:spAutoFit/>
          </a:bodyPr>
          <a:lstStyle/>
          <a:p>
            <a:r>
              <a:rPr lang="en-US" altLang="zh-CN" sz="1400" b="1" spc="100" dirty="0">
                <a:solidFill>
                  <a:srgbClr val="636363"/>
                </a:solidFill>
                <a:latin typeface="Poppins Medium" panose="02000000000000000000" charset="0"/>
                <a:ea typeface="Source Han Sans JP VF" panose="020B0200000000000000" charset="-122"/>
                <a:cs typeface="+mj-ea"/>
                <a:sym typeface="+mn-ea"/>
              </a:rPr>
              <a:t>Machine Bed</a:t>
            </a:r>
            <a:endParaRPr lang="en-US" altLang="zh-CN" sz="1400" b="1" spc="100" dirty="0">
              <a:solidFill>
                <a:srgbClr val="636363"/>
              </a:solidFill>
              <a:latin typeface="Poppins Medium" panose="02000000000000000000" charset="0"/>
              <a:ea typeface="Source Han Sans JP VF" panose="020B0200000000000000" charset="-122"/>
              <a:cs typeface="+mj-ea"/>
              <a:sym typeface="+mn-ea"/>
            </a:endParaRPr>
          </a:p>
        </p:txBody>
      </p:sp>
      <p:sp>
        <p:nvSpPr>
          <p:cNvPr id="28" name="文本框 27"/>
          <p:cNvSpPr txBox="1"/>
          <p:nvPr>
            <p:custDataLst>
              <p:tags r:id="rId10"/>
            </p:custDataLst>
          </p:nvPr>
        </p:nvSpPr>
        <p:spPr>
          <a:xfrm>
            <a:off x="3745865" y="1985010"/>
            <a:ext cx="2909570" cy="306705"/>
          </a:xfrm>
          <a:prstGeom prst="rect">
            <a:avLst/>
          </a:prstGeom>
          <a:noFill/>
        </p:spPr>
        <p:txBody>
          <a:bodyPr wrap="square" rtlCol="0">
            <a:spAutoFit/>
          </a:bodyPr>
          <a:lstStyle/>
          <a:p>
            <a:r>
              <a:rPr lang="en-US" altLang="zh-CN" sz="1400" b="1" spc="100" dirty="0">
                <a:solidFill>
                  <a:srgbClr val="636363"/>
                </a:solidFill>
                <a:latin typeface="Poppins Medium" panose="02000000000000000000" charset="0"/>
                <a:ea typeface="Source Han Sans JP VF" panose="020B0200000000000000" charset="-122"/>
                <a:cs typeface="+mj-ea"/>
                <a:sym typeface="+mn-ea"/>
              </a:rPr>
              <a:t>Follow Support</a:t>
            </a:r>
            <a:endParaRPr lang="en-US" altLang="zh-CN" sz="1400" b="1" spc="100" dirty="0">
              <a:solidFill>
                <a:srgbClr val="636363"/>
              </a:solidFill>
              <a:latin typeface="Poppins Medium" panose="02000000000000000000" charset="0"/>
              <a:ea typeface="Source Han Sans JP VF" panose="020B0200000000000000" charset="-122"/>
              <a:cs typeface="+mj-ea"/>
              <a:sym typeface="+mn-ea"/>
            </a:endParaRPr>
          </a:p>
        </p:txBody>
      </p:sp>
      <p:sp>
        <p:nvSpPr>
          <p:cNvPr id="47" name="矩形 46"/>
          <p:cNvSpPr/>
          <p:nvPr/>
        </p:nvSpPr>
        <p:spPr>
          <a:xfrm>
            <a:off x="5963920" y="0"/>
            <a:ext cx="1130935" cy="659765"/>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48" name="图片 47" descr="202412国内技术方案-24"/>
          <p:cNvPicPr>
            <a:picLocks noChangeAspect="1"/>
          </p:cNvPicPr>
          <p:nvPr/>
        </p:nvPicPr>
        <p:blipFill>
          <a:blip r:embed="rId11"/>
          <a:stretch>
            <a:fillRect/>
          </a:stretch>
        </p:blipFill>
        <p:spPr>
          <a:xfrm>
            <a:off x="6075680" y="398780"/>
            <a:ext cx="636905" cy="88265"/>
          </a:xfrm>
          <a:prstGeom prst="rect">
            <a:avLst/>
          </a:prstGeom>
        </p:spPr>
      </p:pic>
      <p:sp>
        <p:nvSpPr>
          <p:cNvPr id="51" name="副标题 2"/>
          <p:cNvSpPr>
            <a:spLocks noGrp="1"/>
          </p:cNvSpPr>
          <p:nvPr/>
        </p:nvSpPr>
        <p:spPr>
          <a:xfrm>
            <a:off x="6761480" y="101523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11</a:t>
            </a:r>
            <a:endParaRPr lang="en-US" altLang="zh-CN" sz="1000" dirty="0">
              <a:solidFill>
                <a:srgbClr val="0A69A5"/>
              </a:solidFill>
              <a:latin typeface="微软雅黑" panose="020B0503020204020204" charset="-122"/>
              <a:cs typeface="微软雅黑" panose="020B0503020204020204" charset="-122"/>
            </a:endParaRPr>
          </a:p>
        </p:txBody>
      </p:sp>
      <p:pic>
        <p:nvPicPr>
          <p:cNvPr id="6" name="图片 5" descr="202412国内技术方案-更改-27"/>
          <p:cNvPicPr>
            <a:picLocks noChangeAspect="1"/>
          </p:cNvPicPr>
          <p:nvPr>
            <p:custDataLst>
              <p:tags r:id="rId12"/>
            </p:custDataLst>
          </p:nvPr>
        </p:nvPicPr>
        <p:blipFill>
          <a:blip r:embed="rId13"/>
          <a:stretch>
            <a:fillRect/>
          </a:stretch>
        </p:blipFill>
        <p:spPr>
          <a:xfrm>
            <a:off x="3857625" y="4069928"/>
            <a:ext cx="3239770" cy="1732915"/>
          </a:xfrm>
          <a:prstGeom prst="rect">
            <a:avLst/>
          </a:prstGeom>
        </p:spPr>
      </p:pic>
      <p:sp>
        <p:nvSpPr>
          <p:cNvPr id="14" name="文本框 13"/>
          <p:cNvSpPr txBox="1"/>
          <p:nvPr>
            <p:custDataLst>
              <p:tags r:id="rId14"/>
            </p:custDataLst>
          </p:nvPr>
        </p:nvSpPr>
        <p:spPr>
          <a:xfrm>
            <a:off x="228601" y="2622550"/>
            <a:ext cx="3551236" cy="2162772"/>
          </a:xfrm>
          <a:prstGeom prst="rect">
            <a:avLst/>
          </a:prstGeom>
          <a:noFill/>
        </p:spPr>
        <p:txBody>
          <a:bodyPr wrap="square" lIns="0" tIns="0" rIns="0" bIns="0" rtlCol="0">
            <a:spAutoFit/>
          </a:bodyPr>
          <a:lstStyle/>
          <a:p>
            <a:pPr marL="228600" indent="-228600" algn="l" fontAlgn="auto">
              <a:lnSpc>
                <a:spcPct val="150000"/>
              </a:lnSpc>
              <a:spcBef>
                <a:spcPts val="0"/>
              </a:spcBef>
              <a:spcAft>
                <a:spcPts val="800"/>
              </a:spcAft>
              <a:buFont typeface="+mj-lt"/>
              <a:buAutoNum type="arabicPeriod"/>
            </a:pPr>
            <a:r>
              <a:rPr lang="en-US" altLang="zh-CN" sz="9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rPr>
              <a:t>The bed body is made of rectangular tube welding, with better stability, higher load-bearing capacity, and improved shock absorption for better operational performance. </a:t>
            </a:r>
            <a:endParaRPr lang="en-US" altLang="zh-CN" sz="9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endParaRPr>
          </a:p>
          <a:p>
            <a:pPr marL="228600" indent="-228600" algn="l" fontAlgn="auto">
              <a:lnSpc>
                <a:spcPct val="150000"/>
              </a:lnSpc>
              <a:spcBef>
                <a:spcPts val="0"/>
              </a:spcBef>
              <a:spcAft>
                <a:spcPts val="800"/>
              </a:spcAft>
              <a:buFont typeface="+mj-lt"/>
              <a:buAutoNum type="arabicPeriod"/>
            </a:pPr>
            <a:r>
              <a:rPr lang="en-US" altLang="zh-CN" sz="9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rPr>
              <a:t>It is designed using structural dynamic design principles and finite element method variable analysis technology, and is manufactured through precise welding, stress relief annealing, second aging treatment and precision machining on a large gantry milling machine. This results in a high rigidity and long service life.</a:t>
            </a:r>
            <a:endParaRPr lang="en-US" altLang="zh-CN" sz="9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endParaRPr>
          </a:p>
        </p:txBody>
      </p:sp>
      <p:sp>
        <p:nvSpPr>
          <p:cNvPr id="46" name="文本框 45"/>
          <p:cNvSpPr txBox="1"/>
          <p:nvPr>
            <p:custDataLst>
              <p:tags r:id="rId15"/>
            </p:custDataLst>
          </p:nvPr>
        </p:nvSpPr>
        <p:spPr>
          <a:xfrm>
            <a:off x="3853815" y="2564800"/>
            <a:ext cx="3394710" cy="1526700"/>
          </a:xfrm>
          <a:prstGeom prst="rect">
            <a:avLst/>
          </a:prstGeom>
          <a:noFill/>
        </p:spPr>
        <p:txBody>
          <a:bodyPr wrap="square" lIns="0" tIns="0" rIns="0" bIns="0" rtlCol="0">
            <a:spAutoFit/>
          </a:bodyPr>
          <a:lstStyle/>
          <a:p>
            <a:pPr marL="228600" indent="-228600" algn="l" fontAlgn="auto">
              <a:lnSpc>
                <a:spcPct val="150000"/>
              </a:lnSpc>
              <a:spcBef>
                <a:spcPts val="0"/>
              </a:spcBef>
              <a:spcAft>
                <a:spcPts val="700"/>
              </a:spcAft>
              <a:buFont typeface="+mj-lt"/>
              <a:buAutoNum type="arabicPeriod"/>
            </a:pPr>
            <a:r>
              <a:rPr lang="en-US" altLang="zh-CN" sz="9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rPr>
              <a:t>Through servo control, the pipe center is automatically adjusted to be coaxial with the chuck center, ensuring constant adherence to the pipe surface for more precise lifting movements.</a:t>
            </a:r>
            <a:endParaRPr lang="en-US" altLang="zh-CN" sz="9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endParaRPr>
          </a:p>
          <a:p>
            <a:pPr marL="228600" indent="-228600" algn="l" fontAlgn="auto">
              <a:lnSpc>
                <a:spcPct val="150000"/>
              </a:lnSpc>
              <a:spcBef>
                <a:spcPts val="0"/>
              </a:spcBef>
              <a:spcAft>
                <a:spcPts val="700"/>
              </a:spcAft>
              <a:buFont typeface="+mj-lt"/>
              <a:buAutoNum type="arabicPeriod"/>
            </a:pPr>
            <a:r>
              <a:rPr lang="en-US" altLang="zh-CN" sz="9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rPr>
              <a:t>Intelligent segmented layout prevents long pipes from sagging, thereby maintaining high processing accuracy.</a:t>
            </a:r>
            <a:endParaRPr lang="en-US" altLang="zh-CN" sz="9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endParaRPr>
          </a:p>
        </p:txBody>
      </p:sp>
      <p:sp>
        <p:nvSpPr>
          <p:cNvPr id="78" name="文本框 77"/>
          <p:cNvSpPr txBox="1"/>
          <p:nvPr/>
        </p:nvSpPr>
        <p:spPr>
          <a:xfrm>
            <a:off x="397510" y="704850"/>
            <a:ext cx="3886622" cy="398780"/>
          </a:xfrm>
          <a:prstGeom prst="rect">
            <a:avLst/>
          </a:prstGeom>
          <a:noFill/>
        </p:spPr>
        <p:txBody>
          <a:bodyPr wrap="square" rtlCol="0">
            <a:spAutoFit/>
          </a:bodyPr>
          <a:lstStyle/>
          <a:p>
            <a:r>
              <a:rPr lang="en-US" altLang="zh-CN" sz="2000" b="1" spc="100" dirty="0">
                <a:solidFill>
                  <a:srgbClr val="636363"/>
                </a:solidFill>
                <a:latin typeface="Poppins Medium" panose="02000000000000000000" charset="0"/>
                <a:ea typeface="Source Han Sans JP VF" panose="020B0200000000000000" charset="-122"/>
                <a:cs typeface="+mj-ea"/>
                <a:sym typeface="+mn-ea"/>
              </a:rPr>
              <a:t>SF6024T-HOST MACHINE</a:t>
            </a:r>
            <a:endParaRPr lang="en-US" altLang="zh-CN" sz="2000" b="1" spc="100" dirty="0">
              <a:solidFill>
                <a:srgbClr val="636363"/>
              </a:solidFill>
              <a:latin typeface="Poppins Medium" panose="02000000000000000000" charset="0"/>
              <a:ea typeface="Source Han Sans JP VF" panose="020B0200000000000000" charset="-122"/>
              <a:cs typeface="+mj-ea"/>
              <a:sym typeface="+mn-ea"/>
            </a:endParaRPr>
          </a:p>
        </p:txBody>
      </p:sp>
      <p:sp>
        <p:nvSpPr>
          <p:cNvPr id="30" name="文本框 29"/>
          <p:cNvSpPr txBox="1"/>
          <p:nvPr>
            <p:custDataLst>
              <p:tags r:id="rId16"/>
            </p:custDataLst>
          </p:nvPr>
        </p:nvSpPr>
        <p:spPr>
          <a:xfrm>
            <a:off x="379730" y="6544945"/>
            <a:ext cx="3342006" cy="306705"/>
          </a:xfrm>
          <a:prstGeom prst="rect">
            <a:avLst/>
          </a:prstGeom>
          <a:noFill/>
        </p:spPr>
        <p:txBody>
          <a:bodyPr wrap="square" rtlCol="0">
            <a:spAutoFit/>
          </a:bodyPr>
          <a:lstStyle/>
          <a:p>
            <a:r>
              <a:rPr lang="en-US" altLang="zh-CN" sz="1400" b="1" spc="100" dirty="0">
                <a:solidFill>
                  <a:srgbClr val="636363"/>
                </a:solidFill>
                <a:latin typeface="Poppins Medium" panose="02000000000000000000" charset="0"/>
                <a:ea typeface="Source Han Sans JP VF" panose="020B0200000000000000" charset="-122"/>
                <a:cs typeface="+mj-ea"/>
                <a:sym typeface="+mn-ea"/>
              </a:rPr>
              <a:t>Powerful Pipe Processing Ability</a:t>
            </a:r>
            <a:endParaRPr lang="en-US" altLang="zh-CN" sz="1400" b="1" spc="100" dirty="0">
              <a:solidFill>
                <a:srgbClr val="636363"/>
              </a:solidFill>
              <a:latin typeface="Poppins Medium" panose="02000000000000000000" charset="0"/>
              <a:ea typeface="Source Han Sans JP VF" panose="020B0200000000000000" charset="-122"/>
              <a:cs typeface="+mj-ea"/>
              <a:sym typeface="+mn-ea"/>
            </a:endParaRPr>
          </a:p>
        </p:txBody>
      </p:sp>
      <p:sp>
        <p:nvSpPr>
          <p:cNvPr id="32" name="文本框 31"/>
          <p:cNvSpPr txBox="1"/>
          <p:nvPr>
            <p:custDataLst>
              <p:tags r:id="rId17"/>
            </p:custDataLst>
          </p:nvPr>
        </p:nvSpPr>
        <p:spPr>
          <a:xfrm>
            <a:off x="3745865" y="6544945"/>
            <a:ext cx="3502660" cy="306705"/>
          </a:xfrm>
          <a:prstGeom prst="rect">
            <a:avLst/>
          </a:prstGeom>
          <a:noFill/>
        </p:spPr>
        <p:txBody>
          <a:bodyPr wrap="square" rtlCol="0">
            <a:spAutoFit/>
          </a:bodyPr>
          <a:lstStyle/>
          <a:p>
            <a:r>
              <a:rPr lang="en-US" altLang="zh-CN" sz="1400" b="1" spc="100" dirty="0">
                <a:solidFill>
                  <a:srgbClr val="636363"/>
                </a:solidFill>
                <a:latin typeface="Poppins Medium" panose="02000000000000000000" charset="0"/>
                <a:ea typeface="Source Han Sans JP VF" panose="020B0200000000000000" charset="-122"/>
                <a:cs typeface="+mj-ea"/>
                <a:sym typeface="+mn-ea"/>
              </a:rPr>
              <a:t>Powerful Dynamic Performance</a:t>
            </a:r>
            <a:endParaRPr lang="en-US" altLang="zh-CN" sz="1400" b="1" spc="100" dirty="0">
              <a:solidFill>
                <a:srgbClr val="636363"/>
              </a:solidFill>
              <a:latin typeface="Poppins Medium" panose="02000000000000000000" charset="0"/>
              <a:ea typeface="Source Han Sans JP VF" panose="020B0200000000000000" charset="-122"/>
              <a:cs typeface="+mj-ea"/>
              <a:sym typeface="+mn-ea"/>
            </a:endParaRPr>
          </a:p>
        </p:txBody>
      </p:sp>
      <p:sp>
        <p:nvSpPr>
          <p:cNvPr id="37" name="文本框 36"/>
          <p:cNvSpPr txBox="1"/>
          <p:nvPr>
            <p:custDataLst>
              <p:tags r:id="rId18"/>
            </p:custDataLst>
          </p:nvPr>
        </p:nvSpPr>
        <p:spPr>
          <a:xfrm>
            <a:off x="3750945" y="7204075"/>
            <a:ext cx="3346450" cy="591185"/>
          </a:xfrm>
          <a:prstGeom prst="rect">
            <a:avLst/>
          </a:prstGeom>
          <a:noFill/>
        </p:spPr>
        <p:txBody>
          <a:bodyPr wrap="square" rtlCol="0">
            <a:spAutoFit/>
          </a:bodyPr>
          <a:lstStyle/>
          <a:p>
            <a:pPr indent="0" algn="l" fontAlgn="auto">
              <a:lnSpc>
                <a:spcPts val="1950"/>
              </a:lnSpc>
            </a:pPr>
            <a:r>
              <a:rPr lang="en-US" altLang="zh-CN" sz="950" dirty="0">
                <a:solidFill>
                  <a:srgbClr val="636363"/>
                </a:solidFill>
                <a:latin typeface="Poppins Medium" panose="02000000000000000000" charset="0"/>
                <a:ea typeface="Source Han Sans JP VF" panose="020B0200000000000000" charset="-122"/>
                <a:cs typeface="+mn-ea"/>
              </a:rPr>
              <a:t>Brand new tube laser cutting machine with exceptional performance and precision.</a:t>
            </a:r>
            <a:endParaRPr lang="en-US" altLang="zh-CN" sz="950" dirty="0">
              <a:solidFill>
                <a:srgbClr val="636363"/>
              </a:solidFill>
              <a:latin typeface="Poppins Medium" panose="02000000000000000000" charset="0"/>
              <a:ea typeface="Source Han Sans JP VF" panose="020B0200000000000000" charset="-122"/>
              <a:cs typeface="+mn-ea"/>
            </a:endParaRPr>
          </a:p>
        </p:txBody>
      </p:sp>
      <p:grpSp>
        <p:nvGrpSpPr>
          <p:cNvPr id="38" name="组合 37"/>
          <p:cNvGrpSpPr/>
          <p:nvPr>
            <p:custDataLst>
              <p:tags r:id="rId19"/>
            </p:custDataLst>
          </p:nvPr>
        </p:nvGrpSpPr>
        <p:grpSpPr>
          <a:xfrm>
            <a:off x="3797300" y="6103620"/>
            <a:ext cx="260985" cy="337185"/>
            <a:chOff x="5980" y="2092"/>
            <a:chExt cx="411" cy="531"/>
          </a:xfrm>
        </p:grpSpPr>
        <p:sp>
          <p:nvSpPr>
            <p:cNvPr id="39" name="矩形 38"/>
            <p:cNvSpPr/>
            <p:nvPr>
              <p:custDataLst>
                <p:tags r:id="rId20"/>
              </p:custDataLst>
            </p:nvPr>
          </p:nvSpPr>
          <p:spPr>
            <a:xfrm>
              <a:off x="6051" y="2183"/>
              <a:ext cx="340" cy="340"/>
            </a:xfrm>
            <a:prstGeom prst="rect">
              <a:avLst/>
            </a:prstGeom>
            <a:solidFill>
              <a:srgbClr val="0A69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0" name="文本框 39"/>
            <p:cNvSpPr txBox="1"/>
            <p:nvPr>
              <p:custDataLst>
                <p:tags r:id="rId21"/>
              </p:custDataLst>
            </p:nvPr>
          </p:nvSpPr>
          <p:spPr>
            <a:xfrm>
              <a:off x="5980" y="2092"/>
              <a:ext cx="382" cy="531"/>
            </a:xfrm>
            <a:prstGeom prst="rect">
              <a:avLst/>
            </a:prstGeom>
            <a:noFill/>
          </p:spPr>
          <p:txBody>
            <a:bodyPr wrap="square" rtlCol="0">
              <a:spAutoFit/>
            </a:bodyPr>
            <a:lstStyle/>
            <a:p>
              <a:r>
                <a:rPr lang="en-US" sz="1600" spc="100" dirty="0">
                  <a:solidFill>
                    <a:schemeClr val="bg1"/>
                  </a:solidFill>
                  <a:latin typeface="+mn-ea"/>
                  <a:cs typeface="+mj-ea"/>
                  <a:sym typeface="+mn-ea"/>
                </a:rPr>
                <a:t>4</a:t>
              </a:r>
              <a:endParaRPr lang="en-US" sz="1600" spc="100" dirty="0">
                <a:solidFill>
                  <a:schemeClr val="bg1"/>
                </a:solidFill>
                <a:latin typeface="+mn-ea"/>
                <a:cs typeface="+mj-ea"/>
                <a:sym typeface="+mn-ea"/>
              </a:endParaRPr>
            </a:p>
          </p:txBody>
        </p:sp>
      </p:grpSp>
      <p:grpSp>
        <p:nvGrpSpPr>
          <p:cNvPr id="41" name="组合 40"/>
          <p:cNvGrpSpPr/>
          <p:nvPr>
            <p:custDataLst>
              <p:tags r:id="rId22"/>
            </p:custDataLst>
          </p:nvPr>
        </p:nvGrpSpPr>
        <p:grpSpPr>
          <a:xfrm>
            <a:off x="425450" y="6103620"/>
            <a:ext cx="260985" cy="337185"/>
            <a:chOff x="5980" y="2092"/>
            <a:chExt cx="411" cy="531"/>
          </a:xfrm>
        </p:grpSpPr>
        <p:sp>
          <p:nvSpPr>
            <p:cNvPr id="42" name="矩形 41"/>
            <p:cNvSpPr/>
            <p:nvPr>
              <p:custDataLst>
                <p:tags r:id="rId23"/>
              </p:custDataLst>
            </p:nvPr>
          </p:nvSpPr>
          <p:spPr>
            <a:xfrm>
              <a:off x="6051" y="2183"/>
              <a:ext cx="340" cy="340"/>
            </a:xfrm>
            <a:prstGeom prst="rect">
              <a:avLst/>
            </a:prstGeom>
            <a:solidFill>
              <a:srgbClr val="0A69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3" name="文本框 42"/>
            <p:cNvSpPr txBox="1"/>
            <p:nvPr>
              <p:custDataLst>
                <p:tags r:id="rId24"/>
              </p:custDataLst>
            </p:nvPr>
          </p:nvSpPr>
          <p:spPr>
            <a:xfrm>
              <a:off x="5980" y="2092"/>
              <a:ext cx="382" cy="531"/>
            </a:xfrm>
            <a:prstGeom prst="rect">
              <a:avLst/>
            </a:prstGeom>
            <a:noFill/>
          </p:spPr>
          <p:txBody>
            <a:bodyPr wrap="square" rtlCol="0">
              <a:spAutoFit/>
            </a:bodyPr>
            <a:lstStyle/>
            <a:p>
              <a:r>
                <a:rPr lang="en-US" sz="1600" spc="100" dirty="0">
                  <a:solidFill>
                    <a:schemeClr val="bg1"/>
                  </a:solidFill>
                  <a:latin typeface="+mn-ea"/>
                  <a:cs typeface="+mj-ea"/>
                  <a:sym typeface="+mn-ea"/>
                </a:rPr>
                <a:t>3</a:t>
              </a:r>
              <a:endParaRPr lang="en-US" sz="1600" spc="100" dirty="0">
                <a:solidFill>
                  <a:schemeClr val="bg1"/>
                </a:solidFill>
                <a:latin typeface="+mn-ea"/>
                <a:cs typeface="+mj-ea"/>
                <a:sym typeface="+mn-ea"/>
              </a:endParaRPr>
            </a:p>
          </p:txBody>
        </p:sp>
      </p:grpSp>
      <p:pic>
        <p:nvPicPr>
          <p:cNvPr id="44" name="图片 43" descr="202412国内技术方案-更改-27"/>
          <p:cNvPicPr>
            <a:picLocks noChangeAspect="1"/>
          </p:cNvPicPr>
          <p:nvPr>
            <p:custDataLst>
              <p:tags r:id="rId25"/>
            </p:custDataLst>
          </p:nvPr>
        </p:nvPicPr>
        <p:blipFill>
          <a:blip r:embed="rId13"/>
          <a:stretch>
            <a:fillRect/>
          </a:stretch>
        </p:blipFill>
        <p:spPr>
          <a:xfrm>
            <a:off x="471170" y="8405495"/>
            <a:ext cx="3239770" cy="1591310"/>
          </a:xfrm>
          <a:prstGeom prst="rect">
            <a:avLst/>
          </a:prstGeom>
        </p:spPr>
      </p:pic>
      <p:pic>
        <p:nvPicPr>
          <p:cNvPr id="45" name="图片 44" descr="202412国内技术方案-更改-27"/>
          <p:cNvPicPr>
            <a:picLocks noChangeAspect="1"/>
          </p:cNvPicPr>
          <p:nvPr>
            <p:custDataLst>
              <p:tags r:id="rId26"/>
            </p:custDataLst>
          </p:nvPr>
        </p:nvPicPr>
        <p:blipFill>
          <a:blip r:embed="rId13"/>
          <a:stretch>
            <a:fillRect/>
          </a:stretch>
        </p:blipFill>
        <p:spPr>
          <a:xfrm>
            <a:off x="3846195" y="8402955"/>
            <a:ext cx="3239770" cy="1591310"/>
          </a:xfrm>
          <a:prstGeom prst="rect">
            <a:avLst/>
          </a:prstGeom>
        </p:spPr>
      </p:pic>
      <p:sp>
        <p:nvSpPr>
          <p:cNvPr id="25" name="文本框 24"/>
          <p:cNvSpPr txBox="1"/>
          <p:nvPr>
            <p:custDataLst>
              <p:tags r:id="rId27"/>
            </p:custDataLst>
          </p:nvPr>
        </p:nvSpPr>
        <p:spPr>
          <a:xfrm>
            <a:off x="481965" y="7204075"/>
            <a:ext cx="3228340" cy="1062355"/>
          </a:xfrm>
          <a:prstGeom prst="rect">
            <a:avLst/>
          </a:prstGeom>
          <a:noFill/>
        </p:spPr>
        <p:txBody>
          <a:bodyPr wrap="square" lIns="0" tIns="0" rIns="0" bIns="0" rtlCol="0">
            <a:noAutofit/>
          </a:bodyPr>
          <a:lstStyle/>
          <a:p>
            <a:pPr marL="228600" indent="-228600" algn="l" fontAlgn="auto">
              <a:lnSpc>
                <a:spcPct val="150000"/>
              </a:lnSpc>
              <a:spcBef>
                <a:spcPts val="0"/>
              </a:spcBef>
              <a:spcAft>
                <a:spcPts val="600"/>
              </a:spcAft>
              <a:buFont typeface="+mj-lt"/>
              <a:buAutoNum type="arabicPeriod"/>
            </a:pPr>
            <a:r>
              <a:rPr lang="en-US" altLang="zh-CN" sz="9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rPr>
              <a:t>Size: round tube diameter </a:t>
            </a:r>
            <a:r>
              <a:rPr lang="el-GR" altLang="zh-CN" sz="9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rPr>
              <a:t>Φ10</a:t>
            </a:r>
            <a:r>
              <a:rPr lang="en-US" altLang="zh-CN" sz="9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rPr>
              <a:t>mm-230mm, square tube side length 10*10mm-230*230mm.</a:t>
            </a:r>
            <a:endParaRPr lang="en-US" altLang="zh-CN" sz="9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endParaRPr>
          </a:p>
          <a:p>
            <a:pPr marL="228600" indent="-228600" algn="l" fontAlgn="auto">
              <a:lnSpc>
                <a:spcPct val="150000"/>
              </a:lnSpc>
              <a:spcBef>
                <a:spcPts val="0"/>
              </a:spcBef>
              <a:spcAft>
                <a:spcPts val="600"/>
              </a:spcAft>
              <a:buFont typeface="+mj-lt"/>
              <a:buAutoNum type="arabicPeriod"/>
            </a:pPr>
            <a:r>
              <a:rPr lang="en-US" altLang="zh-CN" sz="9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rPr>
              <a:t>Tube shape: round tube, square tube, rectangular tube.</a:t>
            </a:r>
            <a:endParaRPr lang="en-US" altLang="zh-CN" sz="9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endParaRPr>
          </a:p>
          <a:p>
            <a:pPr marL="228600" indent="-228600" algn="l" fontAlgn="auto">
              <a:lnSpc>
                <a:spcPct val="150000"/>
              </a:lnSpc>
              <a:spcBef>
                <a:spcPts val="0"/>
              </a:spcBef>
              <a:spcAft>
                <a:spcPts val="600"/>
              </a:spcAft>
              <a:buFont typeface="+mj-lt"/>
              <a:buAutoNum type="arabicPeriod"/>
            </a:pPr>
            <a:r>
              <a:rPr lang="en-US" altLang="zh-CN" sz="9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rPr>
              <a:t>Single tube load: 260kg.</a:t>
            </a:r>
            <a:endParaRPr lang="en-US" altLang="zh-CN" sz="90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endParaRPr>
          </a:p>
        </p:txBody>
      </p:sp>
      <p:pic>
        <p:nvPicPr>
          <p:cNvPr id="11" name="图片 1" descr="D:\桌面\图片13333.png图片13333"/>
          <p:cNvPicPr>
            <a:picLocks noChangeAspect="1"/>
          </p:cNvPicPr>
          <p:nvPr>
            <p:custDataLst>
              <p:tags r:id="rId28"/>
            </p:custDataLst>
          </p:nvPr>
        </p:nvPicPr>
        <p:blipFill>
          <a:blip r:embed="rId29"/>
          <a:srcRect t="17692" b="18508"/>
          <a:stretch>
            <a:fillRect/>
          </a:stretch>
        </p:blipFill>
        <p:spPr>
          <a:xfrm>
            <a:off x="3710305" y="8552180"/>
            <a:ext cx="3807460" cy="1304925"/>
          </a:xfrm>
          <a:prstGeom prst="rect">
            <a:avLst/>
          </a:prstGeom>
        </p:spPr>
      </p:pic>
      <p:pic>
        <p:nvPicPr>
          <p:cNvPr id="12" name="图片 11" descr="untitled.673"/>
          <p:cNvPicPr>
            <a:picLocks noChangeAspect="1"/>
          </p:cNvPicPr>
          <p:nvPr>
            <p:custDataLst>
              <p:tags r:id="rId30"/>
            </p:custDataLst>
          </p:nvPr>
        </p:nvPicPr>
        <p:blipFill>
          <a:blip r:embed="rId31"/>
          <a:srcRect l="11603" t="19092" r="13926" b="28843"/>
          <a:stretch>
            <a:fillRect/>
          </a:stretch>
        </p:blipFill>
        <p:spPr>
          <a:xfrm>
            <a:off x="627697" y="4597823"/>
            <a:ext cx="2945765" cy="1473200"/>
          </a:xfrm>
          <a:prstGeom prst="rect">
            <a:avLst/>
          </a:prstGeom>
        </p:spPr>
      </p:pic>
      <p:pic>
        <p:nvPicPr>
          <p:cNvPr id="13" name="图片 1" descr="D:\桌面\6020T-3.png6020T-3"/>
          <p:cNvPicPr>
            <a:picLocks noChangeAspect="1"/>
          </p:cNvPicPr>
          <p:nvPr>
            <p:custDataLst>
              <p:tags r:id="rId32"/>
            </p:custDataLst>
          </p:nvPr>
        </p:nvPicPr>
        <p:blipFill>
          <a:blip r:embed="rId33"/>
          <a:srcRect/>
          <a:stretch>
            <a:fillRect/>
          </a:stretch>
        </p:blipFill>
        <p:spPr>
          <a:xfrm>
            <a:off x="1019175" y="8552180"/>
            <a:ext cx="2167255" cy="1336675"/>
          </a:xfrm>
          <a:prstGeom prst="rect">
            <a:avLst/>
          </a:prstGeom>
        </p:spPr>
      </p:pic>
      <p:pic>
        <p:nvPicPr>
          <p:cNvPr id="15" name="图片 14" descr="240随动支撑.2568"/>
          <p:cNvPicPr>
            <a:picLocks noChangeAspect="1"/>
          </p:cNvPicPr>
          <p:nvPr/>
        </p:nvPicPr>
        <p:blipFill>
          <a:blip r:embed="rId34"/>
          <a:stretch>
            <a:fillRect/>
          </a:stretch>
        </p:blipFill>
        <p:spPr>
          <a:xfrm>
            <a:off x="3289300" y="3614420"/>
            <a:ext cx="4039870" cy="227203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Desktop-1aku2m7/设计共享盘/202412技术方案/202412国内技术方案-更改文件夹(修改)/Links/FSCUT5000A数控系统 拷贝.jpgFSCUT5000A数控系统 拷贝"/>
          <p:cNvPicPr>
            <a:picLocks noChangeAspect="1"/>
          </p:cNvPicPr>
          <p:nvPr/>
        </p:nvPicPr>
        <p:blipFill>
          <a:blip r:embed="rId1"/>
          <a:srcRect l="15347" r="15347"/>
          <a:stretch>
            <a:fillRect/>
          </a:stretch>
        </p:blipFill>
        <p:spPr>
          <a:xfrm>
            <a:off x="464185" y="1383665"/>
            <a:ext cx="6607810" cy="2581910"/>
          </a:xfrm>
          <a:prstGeom prst="rect">
            <a:avLst/>
          </a:prstGeom>
        </p:spPr>
      </p:pic>
      <p:sp>
        <p:nvSpPr>
          <p:cNvPr id="47" name="矩形 46"/>
          <p:cNvSpPr/>
          <p:nvPr/>
        </p:nvSpPr>
        <p:spPr>
          <a:xfrm>
            <a:off x="5963920" y="0"/>
            <a:ext cx="1130935" cy="659765"/>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48" name="图片 47" descr="202412国内技术方案-24"/>
          <p:cNvPicPr>
            <a:picLocks noChangeAspect="1"/>
          </p:cNvPicPr>
          <p:nvPr/>
        </p:nvPicPr>
        <p:blipFill>
          <a:blip r:embed="rId2"/>
          <a:stretch>
            <a:fillRect/>
          </a:stretch>
        </p:blipFill>
        <p:spPr>
          <a:xfrm>
            <a:off x="6075680" y="398780"/>
            <a:ext cx="636905" cy="88265"/>
          </a:xfrm>
          <a:prstGeom prst="rect">
            <a:avLst/>
          </a:prstGeom>
        </p:spPr>
      </p:pic>
      <p:sp>
        <p:nvSpPr>
          <p:cNvPr id="17" name="文本框 16"/>
          <p:cNvSpPr txBox="1"/>
          <p:nvPr/>
        </p:nvSpPr>
        <p:spPr>
          <a:xfrm>
            <a:off x="380365" y="2404110"/>
            <a:ext cx="3602355" cy="275590"/>
          </a:xfrm>
          <a:prstGeom prst="rect">
            <a:avLst/>
          </a:prstGeom>
          <a:noFill/>
        </p:spPr>
        <p:txBody>
          <a:bodyPr wrap="square" rtlCol="0">
            <a:spAutoFit/>
          </a:bodyPr>
          <a:lstStyle/>
          <a:p>
            <a:pPr algn="ctr"/>
            <a:r>
              <a:rPr lang="en-US" altLang="zh-CN" sz="1200" spc="100" dirty="0">
                <a:solidFill>
                  <a:schemeClr val="bg1"/>
                </a:solidFill>
                <a:latin typeface="Poppins Medium" panose="02000000000000000000" charset="0"/>
                <a:ea typeface="Source Han Sans JP VF" panose="020B0200000000000000" charset="-122"/>
                <a:cs typeface="+mj-ea"/>
                <a:sym typeface="+mn-ea"/>
              </a:rPr>
              <a:t>FSCUT3000DE-G CNC System</a:t>
            </a:r>
            <a:endParaRPr lang="en-US" altLang="zh-CN" sz="1200" spc="100" dirty="0">
              <a:solidFill>
                <a:schemeClr val="bg1"/>
              </a:solidFill>
              <a:latin typeface="Poppins Medium" panose="02000000000000000000" charset="0"/>
              <a:ea typeface="Source Han Sans JP VF" panose="020B0200000000000000" charset="-122"/>
              <a:cs typeface="+mj-ea"/>
              <a:sym typeface="+mn-ea"/>
            </a:endParaRPr>
          </a:p>
        </p:txBody>
      </p:sp>
      <p:sp>
        <p:nvSpPr>
          <p:cNvPr id="19" name="文本框 18"/>
          <p:cNvSpPr txBox="1"/>
          <p:nvPr/>
        </p:nvSpPr>
        <p:spPr>
          <a:xfrm>
            <a:off x="487680" y="2656840"/>
            <a:ext cx="3495039" cy="291465"/>
          </a:xfrm>
          <a:prstGeom prst="rect">
            <a:avLst/>
          </a:prstGeom>
          <a:noFill/>
        </p:spPr>
        <p:txBody>
          <a:bodyPr wrap="square" rtlCol="0">
            <a:spAutoFit/>
          </a:bodyPr>
          <a:lstStyle/>
          <a:p>
            <a:pPr algn="ctr"/>
            <a:r>
              <a:rPr lang="en-US" altLang="zh-CN" sz="1300" spc="100" dirty="0">
                <a:solidFill>
                  <a:schemeClr val="bg1"/>
                </a:solidFill>
                <a:latin typeface="Poppins Medium" panose="02000000000000000000" charset="0"/>
                <a:ea typeface="Source Han Sans JP VF" panose="020B0200000000000000" charset="-122"/>
                <a:cs typeface="+mj-ea"/>
                <a:sym typeface="+mn-ea"/>
              </a:rPr>
              <a:t>Quick Operation &amp; Efficient Cutting</a:t>
            </a:r>
            <a:endParaRPr lang="en-US" altLang="zh-CN" sz="1300" spc="100" dirty="0">
              <a:solidFill>
                <a:schemeClr val="bg1"/>
              </a:solidFill>
              <a:latin typeface="Poppins Medium" panose="02000000000000000000" charset="0"/>
              <a:ea typeface="Source Han Sans JP VF" panose="020B0200000000000000" charset="-122"/>
              <a:cs typeface="+mj-ea"/>
              <a:sym typeface="+mn-ea"/>
            </a:endParaRPr>
          </a:p>
        </p:txBody>
      </p:sp>
      <p:sp>
        <p:nvSpPr>
          <p:cNvPr id="51" name="副标题 2"/>
          <p:cNvSpPr>
            <a:spLocks noGrp="1"/>
          </p:cNvSpPr>
          <p:nvPr/>
        </p:nvSpPr>
        <p:spPr>
          <a:xfrm>
            <a:off x="6761480" y="101396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12</a:t>
            </a:r>
            <a:endParaRPr lang="en-US" altLang="zh-CN" sz="1000" dirty="0">
              <a:solidFill>
                <a:srgbClr val="0A69A5"/>
              </a:solidFill>
              <a:latin typeface="微软雅黑" panose="020B0503020204020204" charset="-122"/>
              <a:cs typeface="微软雅黑" panose="020B0503020204020204" charset="-122"/>
            </a:endParaRPr>
          </a:p>
        </p:txBody>
      </p:sp>
      <p:sp>
        <p:nvSpPr>
          <p:cNvPr id="2" name="文本框 1"/>
          <p:cNvSpPr txBox="1"/>
          <p:nvPr/>
        </p:nvSpPr>
        <p:spPr>
          <a:xfrm>
            <a:off x="397510" y="704850"/>
            <a:ext cx="3457575" cy="398780"/>
          </a:xfrm>
          <a:prstGeom prst="rect">
            <a:avLst/>
          </a:prstGeom>
          <a:noFill/>
        </p:spPr>
        <p:txBody>
          <a:bodyPr wrap="square" rtlCol="0">
            <a:spAutoFit/>
          </a:bodyPr>
          <a:lstStyle/>
          <a:p>
            <a:r>
              <a:rPr lang="en-US" altLang="zh-CN" sz="2000" b="1" spc="100" dirty="0">
                <a:solidFill>
                  <a:srgbClr val="636363"/>
                </a:solidFill>
                <a:latin typeface="Poppins Medium" panose="02000000000000000000" charset="0"/>
                <a:ea typeface="Source Han Sans JP VF" panose="020B0200000000000000" charset="-122"/>
                <a:cs typeface="+mj-ea"/>
                <a:sym typeface="+mn-ea"/>
              </a:rPr>
              <a:t>CNC SYSTEM</a:t>
            </a:r>
            <a:endParaRPr lang="en-US" altLang="zh-CN" sz="2000" b="1" spc="100" dirty="0">
              <a:solidFill>
                <a:srgbClr val="636363"/>
              </a:solidFill>
              <a:latin typeface="Poppins Medium" panose="02000000000000000000" charset="0"/>
              <a:ea typeface="Source Han Sans JP VF" panose="020B0200000000000000" charset="-122"/>
              <a:cs typeface="+mj-ea"/>
              <a:sym typeface="+mn-ea"/>
            </a:endParaRPr>
          </a:p>
        </p:txBody>
      </p:sp>
      <p:sp>
        <p:nvSpPr>
          <p:cNvPr id="11" name="文本框 10"/>
          <p:cNvSpPr txBox="1"/>
          <p:nvPr>
            <p:custDataLst>
              <p:tags r:id="rId3"/>
            </p:custDataLst>
          </p:nvPr>
        </p:nvSpPr>
        <p:spPr>
          <a:xfrm>
            <a:off x="395605" y="4298315"/>
            <a:ext cx="6677025" cy="988695"/>
          </a:xfrm>
          <a:prstGeom prst="rect">
            <a:avLst/>
          </a:prstGeom>
          <a:noFill/>
        </p:spPr>
        <p:txBody>
          <a:bodyPr wrap="square" rtlCol="0">
            <a:spAutoFit/>
          </a:bodyPr>
          <a:lstStyle/>
          <a:p>
            <a:pPr indent="0" algn="just" fontAlgn="auto">
              <a:lnSpc>
                <a:spcPts val="1400"/>
              </a:lnSpc>
            </a:pPr>
            <a:r>
              <a:rPr lang="en-US" altLang="zh-CN" sz="1000" b="1" spc="100" dirty="0">
                <a:solidFill>
                  <a:srgbClr val="636363"/>
                </a:solidFill>
                <a:latin typeface="Poppins Medium" panose="02000000000000000000" charset="0"/>
                <a:ea typeface="Source Han Sans JP VF" panose="020B0200000000000000" charset="-122"/>
                <a:cs typeface="+mj-ea"/>
                <a:sym typeface="+mn-ea"/>
              </a:rPr>
              <a:t>FSCUT3000DE-G is a bus control system specially developed for tube processing. It is designed for two-chuck laser tube cutter with follow support. The system supports cutting square tubes, round tubes, runway-shaped and oval-shaped stretch tubes, as well as angle steel and channel steel, featuring precision and efficiency processing. It has the following advantages:</a:t>
            </a:r>
            <a:endParaRPr lang="en-US" altLang="zh-CN" sz="1000" b="1" spc="100" dirty="0">
              <a:solidFill>
                <a:srgbClr val="636363"/>
              </a:solidFill>
              <a:latin typeface="Poppins Medium" panose="02000000000000000000" charset="0"/>
              <a:ea typeface="Source Han Sans JP VF" panose="020B0200000000000000" charset="-122"/>
              <a:cs typeface="+mj-ea"/>
              <a:sym typeface="+mn-ea"/>
            </a:endParaRPr>
          </a:p>
        </p:txBody>
      </p:sp>
      <p:sp>
        <p:nvSpPr>
          <p:cNvPr id="36" name="文本框 35"/>
          <p:cNvSpPr txBox="1"/>
          <p:nvPr>
            <p:custDataLst>
              <p:tags r:id="rId4"/>
            </p:custDataLst>
          </p:nvPr>
        </p:nvSpPr>
        <p:spPr>
          <a:xfrm>
            <a:off x="380365" y="5902960"/>
            <a:ext cx="6690995" cy="3322955"/>
          </a:xfrm>
          <a:prstGeom prst="rect">
            <a:avLst/>
          </a:prstGeom>
          <a:noFill/>
        </p:spPr>
        <p:txBody>
          <a:bodyPr wrap="square" rtlCol="0">
            <a:spAutoFit/>
          </a:bodyPr>
          <a:lstStyle/>
          <a:p>
            <a:pPr marL="228600" indent="-228600" algn="just">
              <a:lnSpc>
                <a:spcPct val="150000"/>
              </a:lnSpc>
              <a:buFont typeface="Arial" panose="020B0604020202020204" pitchFamily="34" charset="0"/>
              <a:buChar char="•"/>
            </a:pPr>
            <a:r>
              <a:rPr lang="en-US" altLang="zh-CN" sz="1000" kern="100" dirty="0">
                <a:effectLst/>
                <a:latin typeface="Poppins Medium" panose="02000000000000000000" charset="0"/>
                <a:ea typeface="Source Han Sans JP VF" panose="020B0200000000000000" charset="-122"/>
                <a:cs typeface="Poppins Medium" panose="02000000000000000000" charset="0"/>
              </a:rPr>
              <a:t>Real-time compensation of pipe center deviation reduces pipe clamping requirements, resulting in higher efficiency and higher perforation accuracy.</a:t>
            </a:r>
            <a:endParaRPr lang="zh-CN" altLang="zh-CN" sz="1000" kern="100" dirty="0">
              <a:effectLst/>
              <a:latin typeface="Poppins Medium" panose="02000000000000000000" charset="0"/>
              <a:ea typeface="Source Han Sans JP VF" panose="020B0200000000000000" charset="-122"/>
              <a:cs typeface="Poppins Medium" panose="02000000000000000000" charset="0"/>
            </a:endParaRPr>
          </a:p>
          <a:p>
            <a:pPr marL="228600" indent="-228600" algn="just">
              <a:lnSpc>
                <a:spcPct val="150000"/>
              </a:lnSpc>
              <a:buFont typeface="Arial" panose="020B0604020202020204" pitchFamily="34" charset="0"/>
              <a:buChar char="•"/>
            </a:pPr>
            <a:r>
              <a:rPr lang="en-US" altLang="zh-CN" sz="1000" kern="100" dirty="0">
                <a:effectLst/>
                <a:latin typeface="Poppins Medium" panose="02000000000000000000" charset="0"/>
                <a:ea typeface="Source Han Sans JP VF" panose="020B0200000000000000" charset="-122"/>
                <a:cs typeface="Poppins Medium" panose="02000000000000000000" charset="0"/>
              </a:rPr>
              <a:t>When cutting pipe corners, the speed is faster and the follow is more stable, thanks to the bus real-time system and Follow-control integration.</a:t>
            </a:r>
            <a:endParaRPr lang="zh-CN" altLang="zh-CN" sz="1000" kern="100" dirty="0">
              <a:effectLst/>
              <a:latin typeface="Poppins Medium" panose="02000000000000000000" charset="0"/>
              <a:ea typeface="Source Han Sans JP VF" panose="020B0200000000000000" charset="-122"/>
              <a:cs typeface="Poppins Medium" panose="02000000000000000000" charset="0"/>
            </a:endParaRPr>
          </a:p>
          <a:p>
            <a:pPr marL="228600" indent="-228600" algn="just">
              <a:lnSpc>
                <a:spcPct val="150000"/>
              </a:lnSpc>
              <a:buFont typeface="Arial" panose="020B0604020202020204" pitchFamily="34" charset="0"/>
              <a:buChar char="•"/>
            </a:pPr>
            <a:r>
              <a:rPr lang="en-US" altLang="zh-CN" sz="1000" kern="100" dirty="0">
                <a:effectLst/>
                <a:latin typeface="Poppins Medium" panose="02000000000000000000" charset="0"/>
                <a:ea typeface="Source Han Sans JP VF" panose="020B0200000000000000" charset="-122"/>
                <a:cs typeface="Poppins Medium" panose="02000000000000000000" charset="0"/>
              </a:rPr>
              <a:t>The support follow function ensures the processing quality of the whole pipe.</a:t>
            </a:r>
            <a:endParaRPr lang="zh-CN" altLang="zh-CN" sz="1000" kern="100" dirty="0">
              <a:effectLst/>
              <a:latin typeface="Poppins Medium" panose="02000000000000000000" charset="0"/>
              <a:ea typeface="Source Han Sans JP VF" panose="020B0200000000000000" charset="-122"/>
              <a:cs typeface="Poppins Medium" panose="02000000000000000000" charset="0"/>
            </a:endParaRPr>
          </a:p>
          <a:p>
            <a:pPr marL="228600" indent="-228600" algn="just">
              <a:lnSpc>
                <a:spcPct val="150000"/>
              </a:lnSpc>
              <a:buFont typeface="Arial" panose="020B0604020202020204" pitchFamily="34" charset="0"/>
              <a:buChar char="•"/>
            </a:pPr>
            <a:r>
              <a:rPr lang="en-US" altLang="zh-CN" sz="1000" kern="100" dirty="0">
                <a:effectLst/>
                <a:latin typeface="Poppins Medium" panose="02000000000000000000" charset="0"/>
                <a:ea typeface="Source Han Sans JP VF" panose="020B0200000000000000" charset="-122"/>
                <a:cs typeface="Poppins Medium" panose="02000000000000000000" charset="0"/>
              </a:rPr>
              <a:t>Supports feeding and cutting with hollow chucks, greatly shortening the total length of the pipe cutter, with a high degree of automation.</a:t>
            </a:r>
            <a:endParaRPr lang="zh-CN" altLang="zh-CN" sz="1000" kern="100" dirty="0">
              <a:effectLst/>
              <a:latin typeface="Poppins Medium" panose="02000000000000000000" charset="0"/>
              <a:ea typeface="Source Han Sans JP VF" panose="020B0200000000000000" charset="-122"/>
              <a:cs typeface="Poppins Medium" panose="02000000000000000000" charset="0"/>
            </a:endParaRPr>
          </a:p>
          <a:p>
            <a:pPr marL="228600" indent="-228600" algn="just">
              <a:lnSpc>
                <a:spcPct val="150000"/>
              </a:lnSpc>
              <a:buFont typeface="Arial" panose="020B0604020202020204" pitchFamily="34" charset="0"/>
              <a:buChar char="•"/>
            </a:pPr>
            <a:r>
              <a:rPr lang="en-US" altLang="zh-CN" sz="1000" kern="100" dirty="0">
                <a:effectLst/>
                <a:latin typeface="Poppins Medium" panose="02000000000000000000" charset="0"/>
                <a:ea typeface="Source Han Sans JP VF" panose="020B0200000000000000" charset="-122"/>
                <a:cs typeface="Poppins Medium" panose="02000000000000000000" charset="0"/>
              </a:rPr>
              <a:t>Supports automatic loading and unloading, cycle processing, and standard automatic feeding.</a:t>
            </a:r>
            <a:endParaRPr lang="zh-CN" altLang="zh-CN" sz="1000" kern="100" dirty="0">
              <a:effectLst/>
              <a:latin typeface="Poppins Medium" panose="02000000000000000000" charset="0"/>
              <a:ea typeface="Source Han Sans JP VF" panose="020B0200000000000000" charset="-122"/>
              <a:cs typeface="Poppins Medium" panose="02000000000000000000" charset="0"/>
            </a:endParaRPr>
          </a:p>
          <a:p>
            <a:pPr marL="228600" indent="-228600" algn="just">
              <a:lnSpc>
                <a:spcPct val="150000"/>
              </a:lnSpc>
              <a:buFont typeface="Arial" panose="020B0604020202020204" pitchFamily="34" charset="0"/>
              <a:buChar char="•"/>
            </a:pPr>
            <a:r>
              <a:rPr lang="en-US" altLang="zh-CN" sz="1000" kern="100" dirty="0">
                <a:effectLst/>
                <a:latin typeface="Poppins Medium" panose="02000000000000000000" charset="0"/>
                <a:ea typeface="Source Han Sans JP VF" panose="020B0200000000000000" charset="-122"/>
                <a:cs typeface="Poppins Medium" panose="02000000000000000000" charset="0"/>
              </a:rPr>
              <a:t>Track accuracy 0.02mm, positioning accuracy 0.001mm, and repeated positioning accuracy 0.003mm.</a:t>
            </a:r>
            <a:endParaRPr lang="zh-CN" altLang="zh-CN" sz="1000" kern="100" dirty="0">
              <a:effectLst/>
              <a:latin typeface="Poppins Medium" panose="02000000000000000000" charset="0"/>
              <a:ea typeface="Source Han Sans JP VF" panose="020B0200000000000000" charset="-122"/>
              <a:cs typeface="Poppins Medium" panose="02000000000000000000" charset="0"/>
            </a:endParaRPr>
          </a:p>
          <a:p>
            <a:pPr marL="228600" indent="-228600" algn="just">
              <a:lnSpc>
                <a:spcPct val="150000"/>
              </a:lnSpc>
              <a:buFont typeface="Arial" panose="020B0604020202020204" pitchFamily="34" charset="0"/>
              <a:buChar char="•"/>
            </a:pPr>
            <a:r>
              <a:rPr lang="en-US" altLang="zh-CN" sz="1000" kern="100" dirty="0">
                <a:effectLst/>
                <a:latin typeface="Poppins Medium" panose="02000000000000000000" charset="0"/>
                <a:ea typeface="Source Han Sans JP VF" panose="020B0200000000000000" charset="-122"/>
                <a:cs typeface="Poppins Medium" panose="02000000000000000000" charset="0"/>
              </a:rPr>
              <a:t>Real-time encoder feedback plus error measurement tools facilitate the acquisition of optimal motion parameters for machine tools.</a:t>
            </a:r>
            <a:endParaRPr lang="zh-CN" altLang="zh-CN" sz="1000" kern="100" dirty="0">
              <a:effectLst/>
              <a:latin typeface="Poppins Medium" panose="02000000000000000000" charset="0"/>
              <a:ea typeface="Source Han Sans JP VF" panose="020B0200000000000000" charset="-122"/>
              <a:cs typeface="Poppins Medium" panose="02000000000000000000" charset="0"/>
            </a:endParaRPr>
          </a:p>
          <a:p>
            <a:pPr marL="228600" indent="-228600" algn="just">
              <a:lnSpc>
                <a:spcPct val="150000"/>
              </a:lnSpc>
              <a:buFont typeface="Arial" panose="020B0604020202020204" pitchFamily="34" charset="0"/>
              <a:buChar char="•"/>
            </a:pPr>
            <a:r>
              <a:rPr lang="en-US" altLang="zh-CN" sz="1000" kern="100" dirty="0">
                <a:effectLst/>
                <a:latin typeface="Poppins Medium" panose="02000000000000000000" charset="0"/>
                <a:ea typeface="Source Han Sans JP VF" panose="020B0200000000000000" charset="-122"/>
                <a:cs typeface="Poppins Medium" panose="02000000000000000000" charset="0"/>
              </a:rPr>
              <a:t>Tube process library facilitates process export and storage.</a:t>
            </a:r>
            <a:endParaRPr lang="zh-CN" altLang="zh-CN" sz="1000" kern="100" dirty="0">
              <a:effectLst/>
              <a:latin typeface="Poppins Medium" panose="02000000000000000000" charset="0"/>
              <a:ea typeface="Source Han Sans JP VF" panose="020B0200000000000000" charset="-122"/>
              <a:cs typeface="Poppins Medium" panose="02000000000000000000" charset="0"/>
            </a:endParaRPr>
          </a:p>
          <a:p>
            <a:pPr marL="228600" indent="-228600" algn="just">
              <a:lnSpc>
                <a:spcPct val="150000"/>
              </a:lnSpc>
              <a:buFont typeface="Arial" panose="020B0604020202020204" pitchFamily="34" charset="0"/>
              <a:buChar char="•"/>
            </a:pPr>
            <a:r>
              <a:rPr lang="en-US" altLang="zh-CN" sz="1000" kern="100" dirty="0">
                <a:effectLst/>
                <a:latin typeface="Poppins Medium" panose="02000000000000000000" charset="0"/>
                <a:ea typeface="Source Han Sans JP VF" panose="020B0200000000000000" charset="-122"/>
                <a:cs typeface="Poppins Medium" panose="02000000000000000000" charset="0"/>
              </a:rPr>
              <a:t>Contactless perforation makes cutting smoother and perforation more efficient.</a:t>
            </a:r>
            <a:endParaRPr lang="zh-CN" altLang="zh-CN" sz="1000" kern="100" dirty="0">
              <a:effectLst/>
              <a:latin typeface="Poppins Medium" panose="02000000000000000000" charset="0"/>
              <a:ea typeface="Source Han Sans JP VF" panose="020B0200000000000000" charset="-122"/>
              <a:cs typeface="Poppins Medium" panose="02000000000000000000" charset="0"/>
            </a:endParaRPr>
          </a:p>
          <a:p>
            <a:pPr marL="228600" indent="-228600" algn="just">
              <a:lnSpc>
                <a:spcPct val="150000"/>
              </a:lnSpc>
              <a:buFont typeface="Arial" panose="020B0604020202020204" pitchFamily="34" charset="0"/>
              <a:buChar char="•"/>
            </a:pPr>
            <a:r>
              <a:rPr lang="en-US" altLang="zh-CN" sz="1000" kern="100" dirty="0">
                <a:effectLst/>
                <a:latin typeface="Poppins Medium" panose="02000000000000000000" charset="0"/>
                <a:ea typeface="Source Han Sans JP VF" panose="020B0200000000000000" charset="-122"/>
                <a:cs typeface="Poppins Medium" panose="02000000000000000000" charset="0"/>
              </a:rPr>
              <a:t>Compatible with cutting software TubePro and professional version TubesT nesting software.</a:t>
            </a:r>
            <a:endParaRPr lang="zh-CN" altLang="zh-CN" sz="1000" kern="100" dirty="0">
              <a:effectLst/>
              <a:latin typeface="Poppins Medium" panose="02000000000000000000" charset="0"/>
              <a:ea typeface="Source Han Sans JP VF" panose="020B0200000000000000" charset="-122"/>
              <a:cs typeface="Poppins Medium" panose="02000000000000000000"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p:cNvSpPr/>
          <p:nvPr/>
        </p:nvSpPr>
        <p:spPr>
          <a:xfrm>
            <a:off x="5963920" y="0"/>
            <a:ext cx="1130935" cy="659765"/>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48" name="图片 47" descr="202412国内技术方案-24"/>
          <p:cNvPicPr>
            <a:picLocks noChangeAspect="1"/>
          </p:cNvPicPr>
          <p:nvPr/>
        </p:nvPicPr>
        <p:blipFill>
          <a:blip r:embed="rId1"/>
          <a:stretch>
            <a:fillRect/>
          </a:stretch>
        </p:blipFill>
        <p:spPr>
          <a:xfrm>
            <a:off x="6075680" y="398780"/>
            <a:ext cx="636905" cy="88265"/>
          </a:xfrm>
          <a:prstGeom prst="rect">
            <a:avLst/>
          </a:prstGeom>
        </p:spPr>
      </p:pic>
      <p:sp>
        <p:nvSpPr>
          <p:cNvPr id="46" name="文本框 45"/>
          <p:cNvSpPr txBox="1"/>
          <p:nvPr/>
        </p:nvSpPr>
        <p:spPr>
          <a:xfrm>
            <a:off x="397510" y="704850"/>
            <a:ext cx="5505450" cy="398780"/>
          </a:xfrm>
          <a:prstGeom prst="rect">
            <a:avLst/>
          </a:prstGeom>
          <a:noFill/>
        </p:spPr>
        <p:txBody>
          <a:bodyPr wrap="square" rtlCol="0">
            <a:spAutoFit/>
          </a:bodyPr>
          <a:lstStyle/>
          <a:p>
            <a:r>
              <a:rPr lang="en-US" altLang="zh-CN" sz="2000" b="1" spc="100" dirty="0">
                <a:solidFill>
                  <a:srgbClr val="636363"/>
                </a:solidFill>
                <a:latin typeface="Poppins Medium" panose="02000000000000000000" charset="0"/>
                <a:ea typeface="Source Han Sans JP VF" panose="020B0200000000000000" charset="-122"/>
                <a:cs typeface="+mj-ea"/>
                <a:sym typeface="+mn-ea"/>
              </a:rPr>
              <a:t>SF6024T-OPTIONAL CONFIGURATION</a:t>
            </a:r>
            <a:endParaRPr lang="en-US" altLang="zh-CN" sz="2000" b="1" spc="100" dirty="0">
              <a:solidFill>
                <a:srgbClr val="636363"/>
              </a:solidFill>
              <a:latin typeface="Poppins Medium" panose="02000000000000000000" charset="0"/>
              <a:ea typeface="Source Han Sans JP VF" panose="020B0200000000000000" charset="-122"/>
              <a:cs typeface="+mj-ea"/>
              <a:sym typeface="+mn-ea"/>
            </a:endParaRPr>
          </a:p>
        </p:txBody>
      </p:sp>
      <p:pic>
        <p:nvPicPr>
          <p:cNvPr id="2" name="图片 1" descr="202412国内技术方案-更改-27"/>
          <p:cNvPicPr>
            <a:picLocks noChangeAspect="1"/>
          </p:cNvPicPr>
          <p:nvPr>
            <p:custDataLst>
              <p:tags r:id="rId2"/>
            </p:custDataLst>
          </p:nvPr>
        </p:nvPicPr>
        <p:blipFill>
          <a:blip r:embed="rId3"/>
          <a:stretch>
            <a:fillRect/>
          </a:stretch>
        </p:blipFill>
        <p:spPr>
          <a:xfrm>
            <a:off x="475615" y="4734843"/>
            <a:ext cx="3239770" cy="1110332"/>
          </a:xfrm>
          <a:prstGeom prst="rect">
            <a:avLst/>
          </a:prstGeom>
        </p:spPr>
      </p:pic>
      <p:grpSp>
        <p:nvGrpSpPr>
          <p:cNvPr id="7" name="组合 6"/>
          <p:cNvGrpSpPr/>
          <p:nvPr>
            <p:custDataLst>
              <p:tags r:id="rId4"/>
            </p:custDataLst>
          </p:nvPr>
        </p:nvGrpSpPr>
        <p:grpSpPr>
          <a:xfrm>
            <a:off x="3791585" y="1108075"/>
            <a:ext cx="260985" cy="336550"/>
            <a:chOff x="5980" y="2092"/>
            <a:chExt cx="411" cy="530"/>
          </a:xfrm>
        </p:grpSpPr>
        <p:sp>
          <p:nvSpPr>
            <p:cNvPr id="4" name="矩形 3"/>
            <p:cNvSpPr/>
            <p:nvPr>
              <p:custDataLst>
                <p:tags r:id="rId5"/>
              </p:custDataLst>
            </p:nvPr>
          </p:nvSpPr>
          <p:spPr>
            <a:xfrm>
              <a:off x="6051" y="2183"/>
              <a:ext cx="340" cy="340"/>
            </a:xfrm>
            <a:prstGeom prst="rect">
              <a:avLst/>
            </a:prstGeom>
            <a:solidFill>
              <a:srgbClr val="0A69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文本框 4"/>
            <p:cNvSpPr txBox="1"/>
            <p:nvPr>
              <p:custDataLst>
                <p:tags r:id="rId6"/>
              </p:custDataLst>
            </p:nvPr>
          </p:nvSpPr>
          <p:spPr>
            <a:xfrm>
              <a:off x="5980" y="2092"/>
              <a:ext cx="382" cy="531"/>
            </a:xfrm>
            <a:prstGeom prst="rect">
              <a:avLst/>
            </a:prstGeom>
            <a:noFill/>
          </p:spPr>
          <p:txBody>
            <a:bodyPr wrap="square" rtlCol="0">
              <a:spAutoFit/>
            </a:bodyPr>
            <a:lstStyle/>
            <a:p>
              <a:r>
                <a:rPr lang="en-US" sz="1600" spc="100" dirty="0">
                  <a:solidFill>
                    <a:schemeClr val="bg1"/>
                  </a:solidFill>
                  <a:latin typeface="+mn-ea"/>
                  <a:cs typeface="+mj-ea"/>
                  <a:sym typeface="+mn-ea"/>
                </a:rPr>
                <a:t>2</a:t>
              </a:r>
              <a:endParaRPr lang="en-US" sz="1600" spc="100" dirty="0">
                <a:solidFill>
                  <a:schemeClr val="bg1"/>
                </a:solidFill>
                <a:latin typeface="+mn-ea"/>
                <a:cs typeface="+mj-ea"/>
                <a:sym typeface="+mn-ea"/>
              </a:endParaRPr>
            </a:p>
          </p:txBody>
        </p:sp>
      </p:grpSp>
      <p:grpSp>
        <p:nvGrpSpPr>
          <p:cNvPr id="8" name="组合 7"/>
          <p:cNvGrpSpPr/>
          <p:nvPr>
            <p:custDataLst>
              <p:tags r:id="rId7"/>
            </p:custDataLst>
          </p:nvPr>
        </p:nvGrpSpPr>
        <p:grpSpPr>
          <a:xfrm>
            <a:off x="419735" y="1108075"/>
            <a:ext cx="260985" cy="337185"/>
            <a:chOff x="5980" y="2092"/>
            <a:chExt cx="411" cy="531"/>
          </a:xfrm>
        </p:grpSpPr>
        <p:sp>
          <p:nvSpPr>
            <p:cNvPr id="9" name="矩形 8"/>
            <p:cNvSpPr/>
            <p:nvPr>
              <p:custDataLst>
                <p:tags r:id="rId8"/>
              </p:custDataLst>
            </p:nvPr>
          </p:nvSpPr>
          <p:spPr>
            <a:xfrm>
              <a:off x="6051" y="2183"/>
              <a:ext cx="340" cy="340"/>
            </a:xfrm>
            <a:prstGeom prst="rect">
              <a:avLst/>
            </a:prstGeom>
            <a:solidFill>
              <a:srgbClr val="0A69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文本框 9"/>
            <p:cNvSpPr txBox="1"/>
            <p:nvPr>
              <p:custDataLst>
                <p:tags r:id="rId9"/>
              </p:custDataLst>
            </p:nvPr>
          </p:nvSpPr>
          <p:spPr>
            <a:xfrm>
              <a:off x="5980" y="2092"/>
              <a:ext cx="382" cy="531"/>
            </a:xfrm>
            <a:prstGeom prst="rect">
              <a:avLst/>
            </a:prstGeom>
            <a:noFill/>
          </p:spPr>
          <p:txBody>
            <a:bodyPr wrap="square" rtlCol="0">
              <a:spAutoFit/>
            </a:bodyPr>
            <a:lstStyle/>
            <a:p>
              <a:r>
                <a:rPr lang="en-US" sz="1600" spc="100" dirty="0">
                  <a:solidFill>
                    <a:schemeClr val="bg1"/>
                  </a:solidFill>
                  <a:latin typeface="+mn-ea"/>
                  <a:cs typeface="+mj-ea"/>
                  <a:sym typeface="+mn-ea"/>
                </a:rPr>
                <a:t>1</a:t>
              </a:r>
              <a:endParaRPr lang="en-US" sz="1600" spc="100" dirty="0">
                <a:solidFill>
                  <a:schemeClr val="bg1"/>
                </a:solidFill>
                <a:latin typeface="+mn-ea"/>
                <a:cs typeface="+mj-ea"/>
                <a:sym typeface="+mn-ea"/>
              </a:endParaRPr>
            </a:p>
          </p:txBody>
        </p:sp>
      </p:grpSp>
      <p:sp>
        <p:nvSpPr>
          <p:cNvPr id="26" name="文本框 25"/>
          <p:cNvSpPr txBox="1"/>
          <p:nvPr>
            <p:custDataLst>
              <p:tags r:id="rId10"/>
            </p:custDataLst>
          </p:nvPr>
        </p:nvSpPr>
        <p:spPr>
          <a:xfrm>
            <a:off x="374015" y="1541780"/>
            <a:ext cx="3303270" cy="306705"/>
          </a:xfrm>
          <a:prstGeom prst="rect">
            <a:avLst/>
          </a:prstGeom>
          <a:noFill/>
        </p:spPr>
        <p:txBody>
          <a:bodyPr wrap="square" rtlCol="0">
            <a:spAutoFit/>
          </a:bodyPr>
          <a:lstStyle/>
          <a:p>
            <a:r>
              <a:rPr lang="en-US" altLang="zh-CN" sz="1400" b="1" spc="100" dirty="0">
                <a:solidFill>
                  <a:srgbClr val="636363"/>
                </a:solidFill>
                <a:latin typeface="Poppins Medium" panose="02000000000000000000" charset="0"/>
                <a:ea typeface="Source Han Sans JP VF" panose="020B0200000000000000" charset="-122"/>
                <a:cs typeface="+mj-ea"/>
                <a:sym typeface="+mn-ea"/>
              </a:rPr>
              <a:t>2m Unloading Unit (Optional)</a:t>
            </a:r>
            <a:endParaRPr lang="en-US" altLang="zh-CN" sz="1400" b="1" spc="100" dirty="0">
              <a:solidFill>
                <a:srgbClr val="636363"/>
              </a:solidFill>
              <a:latin typeface="Poppins Medium" panose="02000000000000000000" charset="0"/>
              <a:ea typeface="Source Han Sans JP VF" panose="020B0200000000000000" charset="-122"/>
              <a:cs typeface="+mj-ea"/>
              <a:sym typeface="+mn-ea"/>
            </a:endParaRPr>
          </a:p>
        </p:txBody>
      </p:sp>
      <p:sp>
        <p:nvSpPr>
          <p:cNvPr id="28" name="文本框 27"/>
          <p:cNvSpPr txBox="1"/>
          <p:nvPr>
            <p:custDataLst>
              <p:tags r:id="rId11"/>
            </p:custDataLst>
          </p:nvPr>
        </p:nvSpPr>
        <p:spPr>
          <a:xfrm>
            <a:off x="3740149" y="1541780"/>
            <a:ext cx="3813811" cy="521970"/>
          </a:xfrm>
          <a:prstGeom prst="rect">
            <a:avLst/>
          </a:prstGeom>
          <a:noFill/>
        </p:spPr>
        <p:txBody>
          <a:bodyPr wrap="square" rtlCol="0">
            <a:spAutoFit/>
          </a:bodyPr>
          <a:lstStyle/>
          <a:p>
            <a:r>
              <a:rPr lang="en-US" altLang="zh-CN" sz="1400" b="1" spc="100" dirty="0">
                <a:solidFill>
                  <a:srgbClr val="636363"/>
                </a:solidFill>
                <a:latin typeface="Poppins Medium" panose="02000000000000000000" charset="0"/>
                <a:ea typeface="Source Han Sans JP VF" panose="020B0200000000000000" charset="-122"/>
                <a:cs typeface="+mj-ea"/>
                <a:sym typeface="+mn-ea"/>
              </a:rPr>
              <a:t>Double-arm Chain Semi-automatic Loading Unit (Optional)</a:t>
            </a:r>
            <a:endParaRPr lang="en-US" altLang="zh-CN" sz="1400" b="1" spc="100" dirty="0">
              <a:solidFill>
                <a:srgbClr val="636363"/>
              </a:solidFill>
              <a:latin typeface="Poppins Medium" panose="02000000000000000000" charset="0"/>
              <a:ea typeface="Source Han Sans JP VF" panose="020B0200000000000000" charset="-122"/>
              <a:cs typeface="+mj-ea"/>
              <a:sym typeface="+mn-ea"/>
            </a:endParaRPr>
          </a:p>
        </p:txBody>
      </p:sp>
      <p:cxnSp>
        <p:nvCxnSpPr>
          <p:cNvPr id="16" name="直接连接符 15"/>
          <p:cNvCxnSpPr/>
          <p:nvPr>
            <p:custDataLst>
              <p:tags r:id="rId12"/>
            </p:custDataLst>
          </p:nvPr>
        </p:nvCxnSpPr>
        <p:spPr>
          <a:xfrm>
            <a:off x="3778250" y="1151255"/>
            <a:ext cx="5715" cy="4651375"/>
          </a:xfrm>
          <a:prstGeom prst="line">
            <a:avLst/>
          </a:prstGeom>
          <a:ln w="7620">
            <a:solidFill>
              <a:srgbClr val="636363"/>
            </a:solidFill>
          </a:ln>
        </p:spPr>
        <p:style>
          <a:lnRef idx="2">
            <a:schemeClr val="accent1"/>
          </a:lnRef>
          <a:fillRef idx="0">
            <a:srgbClr val="FFFFFF"/>
          </a:fillRef>
          <a:effectRef idx="0">
            <a:srgbClr val="FFFFFF"/>
          </a:effectRef>
          <a:fontRef idx="minor">
            <a:schemeClr val="tx1"/>
          </a:fontRef>
        </p:style>
      </p:cxnSp>
      <p:graphicFrame>
        <p:nvGraphicFramePr>
          <p:cNvPr id="17" name="表格 16"/>
          <p:cNvGraphicFramePr/>
          <p:nvPr>
            <p:custDataLst>
              <p:tags r:id="rId13"/>
            </p:custDataLst>
          </p:nvPr>
        </p:nvGraphicFramePr>
        <p:xfrm>
          <a:off x="458470" y="2181225"/>
          <a:ext cx="3249930" cy="966470"/>
        </p:xfrm>
        <a:graphic>
          <a:graphicData uri="http://schemas.openxmlformats.org/drawingml/2006/table">
            <a:tbl>
              <a:tblPr firstRow="1" bandRow="1">
                <a:tableStyleId>{5C22544A-7EE6-4342-B048-85BDC9FD1C3A}</a:tableStyleId>
              </a:tblPr>
              <a:tblGrid>
                <a:gridCol w="1520825"/>
                <a:gridCol w="1729105"/>
              </a:tblGrid>
              <a:tr h="316865">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rPr>
                        <a:t>Dimensions (mm)</a:t>
                      </a:r>
                      <a:endPar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12700" marR="12700" marT="12700" anchor="ctr">
                    <a:lnB w="38100" cmpd="sng">
                      <a:solidFill>
                        <a:schemeClr val="bg1"/>
                      </a:solidFill>
                      <a:prstDash val="solid"/>
                    </a:lnB>
                    <a:solidFill>
                      <a:srgbClr val="E2E2E2"/>
                    </a:solidFill>
                  </a:tcPr>
                </a:tc>
                <a:tc>
                  <a:txBody>
                    <a:bodyPr/>
                    <a:lstStyle/>
                    <a:p>
                      <a:pPr indent="0" algn="ctr">
                        <a:buNone/>
                      </a:pP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19</a:t>
                      </a: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50</a:t>
                      </a: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a:t>
                      </a: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1060</a:t>
                      </a: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a:t>
                      </a: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77</a:t>
                      </a: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0</a:t>
                      </a:r>
                      <a:endParaRPr 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B w="38100" cmpd="sng">
                      <a:solidFill>
                        <a:schemeClr val="bg1"/>
                      </a:solidFill>
                      <a:prstDash val="solid"/>
                    </a:lnB>
                    <a:solidFill>
                      <a:srgbClr val="E2E2E2"/>
                    </a:solidFill>
                  </a:tcPr>
                </a:tc>
              </a:tr>
              <a:tr h="316865">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rPr>
                        <a:t>Maximum tube length (mm)</a:t>
                      </a:r>
                      <a:endPar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12700" marR="12700" marT="12700" anchor="ctr">
                    <a:lnT w="38100" cmpd="sng">
                      <a:solidFill>
                        <a:schemeClr val="bg1"/>
                      </a:solidFill>
                      <a:prstDash val="solid"/>
                    </a:lnT>
                    <a:lnB w="38100" cmpd="sng">
                      <a:solidFill>
                        <a:schemeClr val="bg1"/>
                      </a:solidFill>
                      <a:prstDash val="solid"/>
                    </a:lnB>
                    <a:solidFill>
                      <a:srgbClr val="C5C5C5"/>
                    </a:solidFill>
                  </a:tcPr>
                </a:tc>
                <a:tc>
                  <a:txBody>
                    <a:bodyPr/>
                    <a:lstStyle/>
                    <a:p>
                      <a:pPr indent="0" algn="ctr">
                        <a:buNone/>
                      </a:pP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3000</a:t>
                      </a:r>
                      <a:endParaRPr 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T w="38100" cmpd="sng">
                      <a:solidFill>
                        <a:schemeClr val="bg1"/>
                      </a:solidFill>
                      <a:prstDash val="solid"/>
                    </a:lnT>
                    <a:lnB w="38100" cmpd="sng">
                      <a:solidFill>
                        <a:schemeClr val="bg1"/>
                      </a:solidFill>
                      <a:prstDash val="solid"/>
                    </a:lnB>
                    <a:solidFill>
                      <a:srgbClr val="C5C5C5"/>
                    </a:solidFill>
                  </a:tcPr>
                </a:tc>
              </a:tr>
              <a:tr h="316865">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rPr>
                        <a:t>Unloading weight (kg)</a:t>
                      </a:r>
                      <a:endPar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12700" marR="12700" marT="12700" anchor="ctr">
                    <a:lnT w="38100" cmpd="sng">
                      <a:solidFill>
                        <a:schemeClr val="bg1"/>
                      </a:solidFill>
                      <a:prstDash val="solid"/>
                    </a:lnT>
                    <a:lnB w="38100" cmpd="sng">
                      <a:solidFill>
                        <a:schemeClr val="bg1"/>
                      </a:solidFill>
                      <a:prstDash val="solid"/>
                    </a:lnB>
                    <a:solidFill>
                      <a:srgbClr val="E2E2E2"/>
                    </a:solidFill>
                  </a:tcPr>
                </a:tc>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300</a:t>
                      </a:r>
                      <a:endPar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T w="38100" cmpd="sng">
                      <a:solidFill>
                        <a:schemeClr val="bg1"/>
                      </a:solidFill>
                      <a:prstDash val="solid"/>
                    </a:lnT>
                    <a:lnB w="38100" cmpd="sng">
                      <a:solidFill>
                        <a:schemeClr val="bg1"/>
                      </a:solidFill>
                      <a:prstDash val="solid"/>
                    </a:lnB>
                    <a:solidFill>
                      <a:srgbClr val="E2E2E2"/>
                    </a:solidFill>
                  </a:tcPr>
                </a:tc>
              </a:tr>
            </a:tbl>
          </a:graphicData>
        </a:graphic>
      </p:graphicFrame>
      <p:pic>
        <p:nvPicPr>
          <p:cNvPr id="19" name="图片 18" descr="202412国内技术方案-更改-27"/>
          <p:cNvPicPr>
            <a:picLocks noChangeAspect="1"/>
          </p:cNvPicPr>
          <p:nvPr>
            <p:custDataLst>
              <p:tags r:id="rId14"/>
            </p:custDataLst>
          </p:nvPr>
        </p:nvPicPr>
        <p:blipFill>
          <a:blip r:embed="rId15"/>
          <a:stretch>
            <a:fillRect/>
          </a:stretch>
        </p:blipFill>
        <p:spPr>
          <a:xfrm>
            <a:off x="3848735" y="4097655"/>
            <a:ext cx="3239770" cy="1698625"/>
          </a:xfrm>
          <a:prstGeom prst="rect">
            <a:avLst/>
          </a:prstGeom>
        </p:spPr>
      </p:pic>
      <p:graphicFrame>
        <p:nvGraphicFramePr>
          <p:cNvPr id="24" name="表格 23"/>
          <p:cNvGraphicFramePr/>
          <p:nvPr>
            <p:custDataLst>
              <p:tags r:id="rId16"/>
            </p:custDataLst>
          </p:nvPr>
        </p:nvGraphicFramePr>
        <p:xfrm>
          <a:off x="3846830" y="2181225"/>
          <a:ext cx="3460750" cy="1938020"/>
        </p:xfrm>
        <a:graphic>
          <a:graphicData uri="http://schemas.openxmlformats.org/drawingml/2006/table">
            <a:tbl>
              <a:tblPr firstRow="1" bandRow="1">
                <a:tableStyleId>{5C22544A-7EE6-4342-B048-85BDC9FD1C3A}</a:tableStyleId>
              </a:tblPr>
              <a:tblGrid>
                <a:gridCol w="1741194"/>
                <a:gridCol w="1719556"/>
              </a:tblGrid>
              <a:tr h="286377">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rPr>
                        <a:t>Minimum loading tube length (mm)</a:t>
                      </a:r>
                      <a:endPar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12700" marR="12700" marT="12700" anchor="ctr">
                    <a:lnB w="38100" cmpd="sng">
                      <a:solidFill>
                        <a:schemeClr val="bg1"/>
                      </a:solidFill>
                      <a:prstDash val="solid"/>
                    </a:lnB>
                    <a:solidFill>
                      <a:srgbClr val="E2E2E2"/>
                    </a:solidFill>
                  </a:tcPr>
                </a:tc>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40</a:t>
                      </a: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00</a:t>
                      </a:r>
                      <a:endParaRPr 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B w="38100" cmpd="sng">
                      <a:solidFill>
                        <a:schemeClr val="bg1"/>
                      </a:solidFill>
                      <a:prstDash val="solid"/>
                    </a:lnB>
                    <a:solidFill>
                      <a:srgbClr val="E2E2E2"/>
                    </a:solidFill>
                  </a:tcPr>
                </a:tc>
              </a:tr>
              <a:tr h="286377">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rPr>
                        <a:t>Maximum loading tube length (mm)</a:t>
                      </a:r>
                      <a:endPar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12700" marR="12700" marT="12700" anchor="ctr">
                    <a:lnT w="38100" cmpd="sng">
                      <a:solidFill>
                        <a:schemeClr val="bg1"/>
                      </a:solidFill>
                      <a:prstDash val="solid"/>
                    </a:lnT>
                    <a:lnB w="38100" cmpd="sng">
                      <a:solidFill>
                        <a:schemeClr val="bg1"/>
                      </a:solidFill>
                      <a:prstDash val="solid"/>
                    </a:lnB>
                    <a:solidFill>
                      <a:srgbClr val="C5C5C5"/>
                    </a:solidFill>
                  </a:tcPr>
                </a:tc>
                <a:tc>
                  <a:txBody>
                    <a:bodyPr/>
                    <a:lstStyle/>
                    <a:p>
                      <a:pPr indent="0" algn="ctr">
                        <a:buNone/>
                      </a:pP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6</a:t>
                      </a: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0</a:t>
                      </a: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00</a:t>
                      </a:r>
                      <a:endParaRPr 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T w="38100" cmpd="sng">
                      <a:solidFill>
                        <a:schemeClr val="bg1"/>
                      </a:solidFill>
                      <a:prstDash val="solid"/>
                    </a:lnT>
                    <a:lnB w="38100" cmpd="sng">
                      <a:solidFill>
                        <a:schemeClr val="bg1"/>
                      </a:solidFill>
                      <a:prstDash val="solid"/>
                    </a:lnB>
                    <a:solidFill>
                      <a:srgbClr val="C5C5C5"/>
                    </a:solidFill>
                  </a:tcPr>
                </a:tc>
              </a:tr>
              <a:tr h="286377">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rPr>
                        <a:t>Tube section side length (or diameter) (mm)</a:t>
                      </a:r>
                      <a:endPar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12700" marR="12700" marT="12700" anchor="ctr">
                    <a:lnT w="38100" cmpd="sng">
                      <a:solidFill>
                        <a:schemeClr val="bg1"/>
                      </a:solidFill>
                      <a:prstDash val="solid"/>
                    </a:lnT>
                    <a:lnB w="38100" cmpd="sng">
                      <a:solidFill>
                        <a:schemeClr val="bg1"/>
                      </a:solidFill>
                      <a:prstDash val="solid"/>
                    </a:lnB>
                    <a:solidFill>
                      <a:srgbClr val="E2E2E2"/>
                    </a:solidFill>
                  </a:tcPr>
                </a:tc>
                <a:tc>
                  <a:txBody>
                    <a:bodyPr/>
                    <a:lstStyle/>
                    <a:p>
                      <a:pPr indent="0" algn="ctr">
                        <a:buNone/>
                      </a:pPr>
                      <a:r>
                        <a:rPr 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20x20-</a:t>
                      </a:r>
                      <a:r>
                        <a:rPr lang="en-US" alt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22</a:t>
                      </a:r>
                      <a:r>
                        <a:rPr 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0x</a:t>
                      </a:r>
                      <a:r>
                        <a:rPr lang="en-US" alt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22</a:t>
                      </a:r>
                      <a:r>
                        <a:rPr 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0；Φ</a:t>
                      </a:r>
                      <a:r>
                        <a:rPr lang="en-US" alt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20</a:t>
                      </a:r>
                      <a:r>
                        <a:rPr 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-Φ</a:t>
                      </a:r>
                      <a:r>
                        <a:rPr lang="en-US" alt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22</a:t>
                      </a:r>
                      <a:r>
                        <a:rPr 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0</a:t>
                      </a:r>
                      <a:endParaRPr 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T w="38100" cmpd="sng">
                      <a:solidFill>
                        <a:schemeClr val="bg1"/>
                      </a:solidFill>
                      <a:prstDash val="solid"/>
                    </a:lnT>
                    <a:lnB w="38100" cmpd="sng">
                      <a:solidFill>
                        <a:schemeClr val="bg1"/>
                      </a:solidFill>
                      <a:prstDash val="solid"/>
                    </a:lnB>
                    <a:solidFill>
                      <a:srgbClr val="E2E2E2"/>
                    </a:solidFill>
                  </a:tcPr>
                </a:tc>
              </a:tr>
              <a:tr h="286377">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rPr>
                        <a:t>Maximum single pipe weight capacity</a:t>
                      </a:r>
                      <a:endPar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12700" marR="12700" marT="12700" anchor="ctr">
                    <a:lnT w="38100" cmpd="sng">
                      <a:solidFill>
                        <a:schemeClr val="bg1"/>
                      </a:solidFill>
                      <a:prstDash val="solid"/>
                    </a:lnT>
                    <a:lnB w="38100" cmpd="sng">
                      <a:solidFill>
                        <a:schemeClr val="bg1"/>
                      </a:solidFill>
                      <a:prstDash val="solid"/>
                    </a:lnB>
                    <a:solidFill>
                      <a:srgbClr val="C5C5C5"/>
                    </a:solidFill>
                  </a:tcPr>
                </a:tc>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24</a:t>
                      </a: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0KG</a:t>
                      </a:r>
                      <a:endParaRPr 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T w="38100" cmpd="sng">
                      <a:solidFill>
                        <a:schemeClr val="bg1"/>
                      </a:solidFill>
                      <a:prstDash val="solid"/>
                    </a:lnT>
                    <a:lnB w="38100" cmpd="sng">
                      <a:solidFill>
                        <a:schemeClr val="bg1"/>
                      </a:solidFill>
                      <a:prstDash val="solid"/>
                    </a:lnB>
                    <a:solidFill>
                      <a:srgbClr val="C5C5C5"/>
                    </a:solidFill>
                  </a:tcPr>
                </a:tc>
              </a:tr>
              <a:tr h="491520">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rPr>
                        <a:t>Tube type</a:t>
                      </a:r>
                      <a:endPar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12700" marR="12700" marT="12700" anchor="ctr">
                    <a:lnT w="38100" cmpd="sng">
                      <a:solidFill>
                        <a:schemeClr val="bg1"/>
                      </a:solidFill>
                      <a:prstDash val="solid"/>
                    </a:lnT>
                    <a:lnB w="38100" cmpd="sng">
                      <a:solidFill>
                        <a:schemeClr val="bg1"/>
                      </a:solidFill>
                      <a:prstDash val="solid"/>
                    </a:lnB>
                    <a:solidFill>
                      <a:srgbClr val="E2E2E2"/>
                    </a:solidFill>
                  </a:tcPr>
                </a:tc>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rPr>
                        <a:t>Round tube, square tube, rectangular tube, angle steel, channel steel, I-beam, etc.</a:t>
                      </a:r>
                      <a:endParaRPr lang="en-US" altLang="zh-CN" sz="900" b="0" dirty="0">
                        <a:solidFill>
                          <a:schemeClr val="tx1"/>
                        </a:solidFill>
                        <a:latin typeface="Poppins Medium" panose="02000000000000000000" charset="0"/>
                        <a:ea typeface="Source Han Sans JP VF" panose="020B0200000000000000" charset="-122"/>
                        <a:cs typeface="Poppins Medium" panose="02000000000000000000" charset="0"/>
                      </a:endParaRPr>
                    </a:p>
                  </a:txBody>
                  <a:tcPr marL="12700" marR="12700" marT="12700" anchor="ctr">
                    <a:lnT w="38100" cap="flat" cmpd="sng" algn="ctr">
                      <a:solidFill>
                        <a:schemeClr val="bg1"/>
                      </a:solidFill>
                      <a:prstDash val="solid"/>
                      <a:round/>
                      <a:headEnd type="none" w="med" len="med"/>
                      <a:tailEnd type="none" w="med" len="med"/>
                    </a:lnT>
                    <a:lnB w="38100" cmpd="sng">
                      <a:solidFill>
                        <a:schemeClr val="bg1"/>
                      </a:solidFill>
                      <a:prstDash val="solid"/>
                    </a:lnB>
                    <a:solidFill>
                      <a:srgbClr val="E2E2E2"/>
                    </a:solidFill>
                  </a:tcPr>
                </a:tc>
              </a:tr>
            </a:tbl>
          </a:graphicData>
        </a:graphic>
      </p:graphicFrame>
      <p:sp>
        <p:nvSpPr>
          <p:cNvPr id="54" name="副标题 2"/>
          <p:cNvSpPr>
            <a:spLocks noGrp="1"/>
          </p:cNvSpPr>
          <p:nvPr/>
        </p:nvSpPr>
        <p:spPr>
          <a:xfrm>
            <a:off x="6761480" y="101396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13</a:t>
            </a:r>
            <a:endParaRPr lang="en-US" altLang="zh-CN" sz="1000" dirty="0">
              <a:solidFill>
                <a:srgbClr val="0A69A5"/>
              </a:solidFill>
              <a:latin typeface="微软雅黑" panose="020B0503020204020204" charset="-122"/>
              <a:cs typeface="微软雅黑" panose="020B0503020204020204" charset="-122"/>
            </a:endParaRPr>
          </a:p>
        </p:txBody>
      </p:sp>
      <p:sp>
        <p:nvSpPr>
          <p:cNvPr id="15" name="文本框 14"/>
          <p:cNvSpPr txBox="1"/>
          <p:nvPr>
            <p:custDataLst>
              <p:tags r:id="rId17"/>
            </p:custDataLst>
          </p:nvPr>
        </p:nvSpPr>
        <p:spPr>
          <a:xfrm>
            <a:off x="56514" y="3152775"/>
            <a:ext cx="3682365" cy="1569085"/>
          </a:xfrm>
          <a:prstGeom prst="rect">
            <a:avLst/>
          </a:prstGeom>
          <a:noFill/>
        </p:spPr>
        <p:txBody>
          <a:bodyPr wrap="square" lIns="0" tIns="0" rIns="0" bIns="0" rtlCol="0">
            <a:spAutoFit/>
          </a:bodyPr>
          <a:lstStyle/>
          <a:p>
            <a:pPr marL="228600" indent="-228600" algn="l" fontAlgn="auto">
              <a:lnSpc>
                <a:spcPct val="150000"/>
              </a:lnSpc>
              <a:spcBef>
                <a:spcPts val="0"/>
              </a:spcBef>
              <a:spcAft>
                <a:spcPts val="0"/>
              </a:spcAft>
              <a:buFont typeface="+mj-lt"/>
              <a:buAutoNum type="arabicPeriod"/>
            </a:pPr>
            <a:r>
              <a:rPr lang="en-US" altLang="zh-CN" sz="850" b="1"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rPr>
              <a:t>The material separation system automatically separates waste and finished pipes without manual input. </a:t>
            </a:r>
            <a:r>
              <a:rPr lang="en-US" altLang="zh-CN" sz="85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rPr>
              <a:t>The receiving trolley and unloading rack are integrated into a compact structure, saving space.</a:t>
            </a:r>
            <a:endParaRPr lang="en-US" altLang="zh-CN" sz="85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endParaRPr>
          </a:p>
          <a:p>
            <a:pPr marL="228600" indent="-228600" algn="l" fontAlgn="auto">
              <a:lnSpc>
                <a:spcPct val="150000"/>
              </a:lnSpc>
              <a:spcBef>
                <a:spcPts val="0"/>
              </a:spcBef>
              <a:spcAft>
                <a:spcPts val="0"/>
              </a:spcAft>
              <a:buFont typeface="+mj-lt"/>
              <a:buAutoNum type="arabicPeriod"/>
            </a:pPr>
            <a:r>
              <a:rPr lang="en-US" altLang="zh-CN" sz="85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rPr>
              <a:t>The self-developed servo-following support system automatically conforms to the pipe surface, providing perfect support. After processing, the flip plate unloads the finished pipes, allowing them to slide into the finished material cart.</a:t>
            </a:r>
            <a:endParaRPr lang="en-US" altLang="zh-CN" sz="850" dirty="0">
              <a:solidFill>
                <a:schemeClr val="tx1">
                  <a:lumMod val="65000"/>
                  <a:lumOff val="35000"/>
                </a:schemeClr>
              </a:solidFill>
              <a:latin typeface="Poppins Medium" panose="02000000000000000000" charset="0"/>
              <a:ea typeface="Source Han Sans JP VF" panose="020B0200000000000000" charset="-122"/>
              <a:cs typeface="微软雅黑" panose="020B0503020204020204" charset="-122"/>
              <a:sym typeface="+mn-ea"/>
            </a:endParaRPr>
          </a:p>
        </p:txBody>
      </p:sp>
      <p:sp>
        <p:nvSpPr>
          <p:cNvPr id="55" name="文本框 54"/>
          <p:cNvSpPr txBox="1"/>
          <p:nvPr>
            <p:custDataLst>
              <p:tags r:id="rId18"/>
            </p:custDataLst>
          </p:nvPr>
        </p:nvSpPr>
        <p:spPr>
          <a:xfrm>
            <a:off x="374015" y="6286500"/>
            <a:ext cx="3341370" cy="521970"/>
          </a:xfrm>
          <a:prstGeom prst="rect">
            <a:avLst/>
          </a:prstGeom>
          <a:noFill/>
        </p:spPr>
        <p:txBody>
          <a:bodyPr wrap="square" rtlCol="0">
            <a:spAutoFit/>
          </a:bodyPr>
          <a:lstStyle/>
          <a:p>
            <a:r>
              <a:rPr lang="en-US" altLang="zh-CN" sz="1400" b="1" spc="100" dirty="0">
                <a:solidFill>
                  <a:srgbClr val="636363"/>
                </a:solidFill>
                <a:latin typeface="Poppins Medium" panose="02000000000000000000" charset="0"/>
                <a:ea typeface="Source Han Sans JP VF" panose="020B0200000000000000" charset="-122"/>
                <a:cs typeface="+mj-ea"/>
                <a:sym typeface="+mn-ea"/>
              </a:rPr>
              <a:t>Fully Automatic Loading Unit (Optional)</a:t>
            </a:r>
            <a:endParaRPr lang="en-US" altLang="zh-CN" sz="1400" b="1" spc="100" dirty="0">
              <a:solidFill>
                <a:srgbClr val="636363"/>
              </a:solidFill>
              <a:latin typeface="Poppins Medium" panose="02000000000000000000" charset="0"/>
              <a:ea typeface="Source Han Sans JP VF" panose="020B0200000000000000" charset="-122"/>
              <a:cs typeface="+mj-ea"/>
              <a:sym typeface="+mn-ea"/>
            </a:endParaRPr>
          </a:p>
        </p:txBody>
      </p:sp>
      <p:sp>
        <p:nvSpPr>
          <p:cNvPr id="57" name="文本框 56"/>
          <p:cNvSpPr txBox="1"/>
          <p:nvPr>
            <p:custDataLst>
              <p:tags r:id="rId19"/>
            </p:custDataLst>
          </p:nvPr>
        </p:nvSpPr>
        <p:spPr>
          <a:xfrm>
            <a:off x="3740150" y="6286500"/>
            <a:ext cx="3732530" cy="521970"/>
          </a:xfrm>
          <a:prstGeom prst="rect">
            <a:avLst/>
          </a:prstGeom>
          <a:noFill/>
        </p:spPr>
        <p:txBody>
          <a:bodyPr wrap="square" rtlCol="0">
            <a:spAutoFit/>
          </a:bodyPr>
          <a:lstStyle/>
          <a:p>
            <a:r>
              <a:rPr lang="en-US" altLang="zh-CN" sz="1400" b="1" spc="100" dirty="0">
                <a:solidFill>
                  <a:srgbClr val="636363"/>
                </a:solidFill>
                <a:latin typeface="Poppins Medium" panose="02000000000000000000" charset="0"/>
                <a:ea typeface="Source Han Sans JP VF" panose="020B0200000000000000" charset="-122"/>
                <a:cs typeface="+mj-ea"/>
                <a:sym typeface="+mn-ea"/>
              </a:rPr>
              <a:t>Simplified Fully Automatic Loading Unit (Optional)</a:t>
            </a:r>
            <a:endParaRPr lang="en-US" altLang="zh-CN" sz="1400" b="1" spc="100" dirty="0">
              <a:solidFill>
                <a:srgbClr val="636363"/>
              </a:solidFill>
              <a:latin typeface="Poppins Medium" panose="02000000000000000000" charset="0"/>
              <a:ea typeface="Source Han Sans JP VF" panose="020B0200000000000000" charset="-122"/>
              <a:cs typeface="+mj-ea"/>
              <a:sym typeface="+mn-ea"/>
            </a:endParaRPr>
          </a:p>
        </p:txBody>
      </p:sp>
      <p:grpSp>
        <p:nvGrpSpPr>
          <p:cNvPr id="60" name="组合 59"/>
          <p:cNvGrpSpPr/>
          <p:nvPr>
            <p:custDataLst>
              <p:tags r:id="rId20"/>
            </p:custDataLst>
          </p:nvPr>
        </p:nvGrpSpPr>
        <p:grpSpPr>
          <a:xfrm>
            <a:off x="3791585" y="5845175"/>
            <a:ext cx="260985" cy="337185"/>
            <a:chOff x="5980" y="2092"/>
            <a:chExt cx="411" cy="531"/>
          </a:xfrm>
        </p:grpSpPr>
        <p:sp>
          <p:nvSpPr>
            <p:cNvPr id="61" name="矩形 60"/>
            <p:cNvSpPr/>
            <p:nvPr>
              <p:custDataLst>
                <p:tags r:id="rId21"/>
              </p:custDataLst>
            </p:nvPr>
          </p:nvSpPr>
          <p:spPr>
            <a:xfrm>
              <a:off x="6051" y="2183"/>
              <a:ext cx="340" cy="340"/>
            </a:xfrm>
            <a:prstGeom prst="rect">
              <a:avLst/>
            </a:prstGeom>
            <a:solidFill>
              <a:srgbClr val="0A69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2" name="文本框 61"/>
            <p:cNvSpPr txBox="1"/>
            <p:nvPr>
              <p:custDataLst>
                <p:tags r:id="rId22"/>
              </p:custDataLst>
            </p:nvPr>
          </p:nvSpPr>
          <p:spPr>
            <a:xfrm>
              <a:off x="5980" y="2092"/>
              <a:ext cx="382" cy="531"/>
            </a:xfrm>
            <a:prstGeom prst="rect">
              <a:avLst/>
            </a:prstGeom>
            <a:noFill/>
          </p:spPr>
          <p:txBody>
            <a:bodyPr wrap="square" rtlCol="0">
              <a:spAutoFit/>
            </a:bodyPr>
            <a:lstStyle/>
            <a:p>
              <a:r>
                <a:rPr lang="en-US" sz="1600" spc="100" dirty="0">
                  <a:solidFill>
                    <a:schemeClr val="bg1"/>
                  </a:solidFill>
                  <a:latin typeface="+mn-ea"/>
                  <a:cs typeface="+mj-ea"/>
                  <a:sym typeface="+mn-ea"/>
                </a:rPr>
                <a:t>4</a:t>
              </a:r>
              <a:endParaRPr lang="en-US" sz="1600" spc="100" dirty="0">
                <a:solidFill>
                  <a:schemeClr val="bg1"/>
                </a:solidFill>
                <a:latin typeface="+mn-ea"/>
                <a:cs typeface="+mj-ea"/>
                <a:sym typeface="+mn-ea"/>
              </a:endParaRPr>
            </a:p>
          </p:txBody>
        </p:sp>
      </p:grpSp>
      <p:grpSp>
        <p:nvGrpSpPr>
          <p:cNvPr id="63" name="组合 62"/>
          <p:cNvGrpSpPr/>
          <p:nvPr>
            <p:custDataLst>
              <p:tags r:id="rId23"/>
            </p:custDataLst>
          </p:nvPr>
        </p:nvGrpSpPr>
        <p:grpSpPr>
          <a:xfrm>
            <a:off x="419735" y="5845175"/>
            <a:ext cx="260985" cy="337185"/>
            <a:chOff x="5980" y="2092"/>
            <a:chExt cx="411" cy="531"/>
          </a:xfrm>
        </p:grpSpPr>
        <p:sp>
          <p:nvSpPr>
            <p:cNvPr id="64" name="矩形 63"/>
            <p:cNvSpPr/>
            <p:nvPr>
              <p:custDataLst>
                <p:tags r:id="rId24"/>
              </p:custDataLst>
            </p:nvPr>
          </p:nvSpPr>
          <p:spPr>
            <a:xfrm>
              <a:off x="6051" y="2183"/>
              <a:ext cx="340" cy="340"/>
            </a:xfrm>
            <a:prstGeom prst="rect">
              <a:avLst/>
            </a:prstGeom>
            <a:solidFill>
              <a:srgbClr val="0A69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5" name="文本框 64"/>
            <p:cNvSpPr txBox="1"/>
            <p:nvPr>
              <p:custDataLst>
                <p:tags r:id="rId25"/>
              </p:custDataLst>
            </p:nvPr>
          </p:nvSpPr>
          <p:spPr>
            <a:xfrm>
              <a:off x="5980" y="2092"/>
              <a:ext cx="382" cy="531"/>
            </a:xfrm>
            <a:prstGeom prst="rect">
              <a:avLst/>
            </a:prstGeom>
            <a:noFill/>
          </p:spPr>
          <p:txBody>
            <a:bodyPr wrap="square" rtlCol="0">
              <a:spAutoFit/>
            </a:bodyPr>
            <a:lstStyle/>
            <a:p>
              <a:r>
                <a:rPr lang="en-US" sz="1600" spc="100" dirty="0">
                  <a:solidFill>
                    <a:schemeClr val="bg1"/>
                  </a:solidFill>
                  <a:latin typeface="+mn-ea"/>
                  <a:cs typeface="+mj-ea"/>
                  <a:sym typeface="+mn-ea"/>
                </a:rPr>
                <a:t>3</a:t>
              </a:r>
              <a:endParaRPr lang="en-US" sz="1600" spc="100" dirty="0">
                <a:solidFill>
                  <a:schemeClr val="bg1"/>
                </a:solidFill>
                <a:latin typeface="+mn-ea"/>
                <a:cs typeface="+mj-ea"/>
                <a:sym typeface="+mn-ea"/>
              </a:endParaRPr>
            </a:p>
          </p:txBody>
        </p:sp>
      </p:grpSp>
      <p:cxnSp>
        <p:nvCxnSpPr>
          <p:cNvPr id="66" name="直接连接符 65"/>
          <p:cNvCxnSpPr/>
          <p:nvPr>
            <p:custDataLst>
              <p:tags r:id="rId26"/>
            </p:custDataLst>
          </p:nvPr>
        </p:nvCxnSpPr>
        <p:spPr>
          <a:xfrm>
            <a:off x="3778250" y="1936115"/>
            <a:ext cx="7620" cy="8234680"/>
          </a:xfrm>
          <a:prstGeom prst="line">
            <a:avLst/>
          </a:prstGeom>
          <a:ln w="7620">
            <a:solidFill>
              <a:srgbClr val="636363"/>
            </a:solidFill>
          </a:ln>
        </p:spPr>
        <p:style>
          <a:lnRef idx="2">
            <a:schemeClr val="accent1"/>
          </a:lnRef>
          <a:fillRef idx="0">
            <a:srgbClr val="FFFFFF"/>
          </a:fillRef>
          <a:effectRef idx="0">
            <a:srgbClr val="FFFFFF"/>
          </a:effectRef>
          <a:fontRef idx="minor">
            <a:schemeClr val="tx1"/>
          </a:fontRef>
        </p:style>
      </p:cxnSp>
      <p:graphicFrame>
        <p:nvGraphicFramePr>
          <p:cNvPr id="68" name="表格 67"/>
          <p:cNvGraphicFramePr/>
          <p:nvPr>
            <p:custDataLst>
              <p:tags r:id="rId27"/>
            </p:custDataLst>
          </p:nvPr>
        </p:nvGraphicFramePr>
        <p:xfrm>
          <a:off x="458470" y="6808470"/>
          <a:ext cx="3233420" cy="1623060"/>
        </p:xfrm>
        <a:graphic>
          <a:graphicData uri="http://schemas.openxmlformats.org/drawingml/2006/table">
            <a:tbl>
              <a:tblPr firstRow="1" bandRow="1">
                <a:tableStyleId>{5C22544A-7EE6-4342-B048-85BDC9FD1C3A}</a:tableStyleId>
              </a:tblPr>
              <a:tblGrid>
                <a:gridCol w="1581785"/>
                <a:gridCol w="1651635"/>
              </a:tblGrid>
              <a:tr h="292100">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Loading tube length (mm)</a:t>
                      </a:r>
                      <a:endPar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B w="38100" cmpd="sng">
                      <a:solidFill>
                        <a:schemeClr val="bg1"/>
                      </a:solidFill>
                      <a:prstDash val="solid"/>
                    </a:lnB>
                    <a:solidFill>
                      <a:srgbClr val="E2E2E2"/>
                    </a:solidFill>
                  </a:tcPr>
                </a:tc>
                <a:tc>
                  <a:txBody>
                    <a:bodyPr/>
                    <a:lstStyle/>
                    <a:p>
                      <a:pPr indent="0" algn="ctr">
                        <a:buNone/>
                      </a:pP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3500 - 6000</a:t>
                      </a:r>
                      <a:endParaRPr 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B w="38100" cmpd="sng">
                      <a:solidFill>
                        <a:schemeClr val="bg1"/>
                      </a:solidFill>
                      <a:prstDash val="solid"/>
                    </a:lnB>
                    <a:solidFill>
                      <a:srgbClr val="E2E2E2"/>
                    </a:solidFill>
                  </a:tcPr>
                </a:tc>
              </a:tr>
              <a:tr h="292100">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Tube section side length (or diameter) (mm)</a:t>
                      </a:r>
                      <a:endPar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T w="38100" cmpd="sng">
                      <a:solidFill>
                        <a:schemeClr val="bg1"/>
                      </a:solidFill>
                      <a:prstDash val="solid"/>
                    </a:lnT>
                    <a:lnB w="38100" cmpd="sng">
                      <a:solidFill>
                        <a:schemeClr val="bg1"/>
                      </a:solidFill>
                      <a:prstDash val="solid"/>
                    </a:lnB>
                    <a:solidFill>
                      <a:srgbClr val="C5C5C5"/>
                    </a:solidFill>
                  </a:tcPr>
                </a:tc>
                <a:tc>
                  <a:txBody>
                    <a:bodyPr/>
                    <a:lstStyle/>
                    <a:p>
                      <a:pPr indent="0" algn="ctr">
                        <a:buNone/>
                      </a:pPr>
                      <a:r>
                        <a:rPr 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20x20-</a:t>
                      </a:r>
                      <a:r>
                        <a:rPr lang="en-US" alt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23</a:t>
                      </a:r>
                      <a:r>
                        <a:rPr 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0x</a:t>
                      </a:r>
                      <a:r>
                        <a:rPr lang="en-US" alt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23</a:t>
                      </a:r>
                      <a:r>
                        <a:rPr 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0；</a:t>
                      </a: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Φ20-Φ</a:t>
                      </a: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23</a:t>
                      </a: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0</a:t>
                      </a:r>
                      <a:endParaRPr 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T w="38100" cmpd="sng">
                      <a:solidFill>
                        <a:schemeClr val="bg1"/>
                      </a:solidFill>
                      <a:prstDash val="solid"/>
                    </a:lnT>
                    <a:lnB w="38100" cmpd="sng">
                      <a:solidFill>
                        <a:schemeClr val="bg1"/>
                      </a:solidFill>
                      <a:prstDash val="solid"/>
                    </a:lnB>
                    <a:solidFill>
                      <a:srgbClr val="C5C5C5"/>
                    </a:solidFill>
                  </a:tcPr>
                </a:tc>
              </a:tr>
              <a:tr h="292100">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Maximum single pipe weight capacity</a:t>
                      </a:r>
                      <a:endPar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T w="38100" cmpd="sng">
                      <a:solidFill>
                        <a:schemeClr val="bg1"/>
                      </a:solidFill>
                      <a:prstDash val="solid"/>
                    </a:lnT>
                    <a:lnB w="38100" cmpd="sng">
                      <a:solidFill>
                        <a:schemeClr val="bg1"/>
                      </a:solidFill>
                      <a:prstDash val="solid"/>
                    </a:lnB>
                    <a:solidFill>
                      <a:srgbClr val="E2E2E2"/>
                    </a:solidFill>
                  </a:tcPr>
                </a:tc>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26</a:t>
                      </a: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0KG</a:t>
                      </a:r>
                      <a:endParaRPr 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T w="38100" cmpd="sng">
                      <a:solidFill>
                        <a:schemeClr val="bg1"/>
                      </a:solidFill>
                      <a:prstDash val="solid"/>
                    </a:lnT>
                    <a:lnB w="38100" cmpd="sng">
                      <a:solidFill>
                        <a:schemeClr val="bg1"/>
                      </a:solidFill>
                      <a:prstDash val="solid"/>
                    </a:lnB>
                    <a:solidFill>
                      <a:srgbClr val="E2E2E2"/>
                    </a:solidFill>
                  </a:tcPr>
                </a:tc>
              </a:tr>
              <a:tr h="292100">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Warehouse weight capacity</a:t>
                      </a:r>
                      <a:endPar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T w="38100" cmpd="sng">
                      <a:solidFill>
                        <a:schemeClr val="bg1"/>
                      </a:solidFill>
                      <a:prstDash val="solid"/>
                    </a:lnT>
                    <a:solidFill>
                      <a:srgbClr val="C5C5C5"/>
                    </a:solidFill>
                  </a:tcPr>
                </a:tc>
                <a:tc>
                  <a:txBody>
                    <a:bodyPr/>
                    <a:lstStyle/>
                    <a:p>
                      <a:pPr indent="0" algn="ctr">
                        <a:buNone/>
                      </a:pP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3T</a:t>
                      </a:r>
                      <a:endParaRPr 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T w="38100" cmpd="sng">
                      <a:solidFill>
                        <a:schemeClr val="bg1"/>
                      </a:solidFill>
                      <a:prstDash val="solid"/>
                    </a:lnT>
                    <a:solidFill>
                      <a:srgbClr val="C5C5C5"/>
                    </a:solidFill>
                  </a:tcPr>
                </a:tc>
              </a:tr>
              <a:tr h="292100">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Tube type</a:t>
                      </a:r>
                      <a:endPar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solidFill>
                      <a:srgbClr val="E2E2E2"/>
                    </a:solidFill>
                  </a:tcPr>
                </a:tc>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Round tube, square tube</a:t>
                      </a:r>
                      <a:endPar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solidFill>
                      <a:srgbClr val="E2E2E2"/>
                    </a:solidFill>
                  </a:tcPr>
                </a:tc>
              </a:tr>
            </a:tbl>
          </a:graphicData>
        </a:graphic>
      </p:graphicFrame>
      <p:pic>
        <p:nvPicPr>
          <p:cNvPr id="69" name="图片 68" descr="202412国内技术方案-更改-27"/>
          <p:cNvPicPr>
            <a:picLocks noChangeAspect="1"/>
          </p:cNvPicPr>
          <p:nvPr>
            <p:custDataLst>
              <p:tags r:id="rId28"/>
            </p:custDataLst>
          </p:nvPr>
        </p:nvPicPr>
        <p:blipFill>
          <a:blip r:embed="rId29"/>
          <a:stretch>
            <a:fillRect/>
          </a:stretch>
        </p:blipFill>
        <p:spPr>
          <a:xfrm>
            <a:off x="481965" y="8566785"/>
            <a:ext cx="3239770" cy="1572895"/>
          </a:xfrm>
          <a:prstGeom prst="rect">
            <a:avLst/>
          </a:prstGeom>
        </p:spPr>
      </p:pic>
      <p:graphicFrame>
        <p:nvGraphicFramePr>
          <p:cNvPr id="71" name="表格 70"/>
          <p:cNvGraphicFramePr/>
          <p:nvPr>
            <p:custDataLst>
              <p:tags r:id="rId30"/>
            </p:custDataLst>
          </p:nvPr>
        </p:nvGraphicFramePr>
        <p:xfrm>
          <a:off x="3884295" y="6944995"/>
          <a:ext cx="3211830" cy="1621790"/>
        </p:xfrm>
        <a:graphic>
          <a:graphicData uri="http://schemas.openxmlformats.org/drawingml/2006/table">
            <a:tbl>
              <a:tblPr firstRow="1" bandRow="1">
                <a:tableStyleId>{5C22544A-7EE6-4342-B048-85BDC9FD1C3A}</a:tableStyleId>
              </a:tblPr>
              <a:tblGrid>
                <a:gridCol w="1570990"/>
                <a:gridCol w="1640840"/>
              </a:tblGrid>
              <a:tr h="290830">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Loading tube length (mm)</a:t>
                      </a:r>
                      <a:endPar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B w="38100" cmpd="sng">
                      <a:solidFill>
                        <a:schemeClr val="bg1"/>
                      </a:solidFill>
                      <a:prstDash val="solid"/>
                    </a:lnB>
                    <a:solidFill>
                      <a:srgbClr val="E2E2E2"/>
                    </a:solidFill>
                  </a:tcPr>
                </a:tc>
                <a:tc>
                  <a:txBody>
                    <a:bodyPr/>
                    <a:lstStyle/>
                    <a:p>
                      <a:pPr indent="0" algn="ctr">
                        <a:buNone/>
                      </a:pP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3500 - 6000</a:t>
                      </a:r>
                      <a:endParaRPr 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B w="38100" cmpd="sng">
                      <a:solidFill>
                        <a:schemeClr val="bg1"/>
                      </a:solidFill>
                      <a:prstDash val="solid"/>
                    </a:lnB>
                    <a:solidFill>
                      <a:srgbClr val="E2E2E2"/>
                    </a:solidFill>
                  </a:tcPr>
                </a:tc>
              </a:tr>
              <a:tr h="290830">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Tube section side length (or diameter) (mm)</a:t>
                      </a:r>
                      <a:endPar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T w="38100" cmpd="sng">
                      <a:solidFill>
                        <a:schemeClr val="bg1"/>
                      </a:solidFill>
                      <a:prstDash val="solid"/>
                    </a:lnT>
                    <a:lnB w="38100" cmpd="sng">
                      <a:solidFill>
                        <a:schemeClr val="bg1"/>
                      </a:solidFill>
                      <a:prstDash val="solid"/>
                    </a:lnB>
                    <a:solidFill>
                      <a:srgbClr val="C5C5C5"/>
                    </a:solidFill>
                  </a:tcPr>
                </a:tc>
                <a:tc>
                  <a:txBody>
                    <a:bodyPr/>
                    <a:lstStyle/>
                    <a:p>
                      <a:pPr indent="0" algn="ctr">
                        <a:buNone/>
                      </a:pPr>
                      <a:r>
                        <a:rPr 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20x20-</a:t>
                      </a:r>
                      <a:r>
                        <a:rPr lang="en-US" alt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23</a:t>
                      </a:r>
                      <a:r>
                        <a:rPr 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0x</a:t>
                      </a:r>
                      <a:r>
                        <a:rPr lang="en-US" alt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23</a:t>
                      </a:r>
                      <a:r>
                        <a:rPr lang="zh-CN" sz="900" dirty="0">
                          <a:solidFill>
                            <a:schemeClr val="tx1"/>
                          </a:solidFill>
                          <a:latin typeface="Poppins Medium" panose="02000000000000000000" charset="0"/>
                          <a:ea typeface="Source Han Sans JP VF" panose="020B0200000000000000" charset="-122"/>
                          <a:cs typeface="微软雅黑" panose="020B0503020204020204" charset="-122"/>
                          <a:sym typeface="+mn-ea"/>
                        </a:rPr>
                        <a:t>0；</a:t>
                      </a: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Φ20-Φ</a:t>
                      </a: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23</a:t>
                      </a: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0</a:t>
                      </a:r>
                      <a:endParaRPr 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T w="38100" cmpd="sng">
                      <a:solidFill>
                        <a:schemeClr val="bg1"/>
                      </a:solidFill>
                      <a:prstDash val="solid"/>
                    </a:lnT>
                    <a:lnB w="38100" cmpd="sng">
                      <a:solidFill>
                        <a:schemeClr val="bg1"/>
                      </a:solidFill>
                      <a:prstDash val="solid"/>
                    </a:lnB>
                    <a:solidFill>
                      <a:srgbClr val="C5C5C5"/>
                    </a:solidFill>
                  </a:tcPr>
                </a:tc>
              </a:tr>
              <a:tr h="290830">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Maximum single pipe weight capacity</a:t>
                      </a:r>
                      <a:endPar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T w="38100" cmpd="sng">
                      <a:solidFill>
                        <a:schemeClr val="bg1"/>
                      </a:solidFill>
                      <a:prstDash val="solid"/>
                    </a:lnT>
                    <a:lnB w="38100" cmpd="sng">
                      <a:solidFill>
                        <a:schemeClr val="bg1"/>
                      </a:solidFill>
                      <a:prstDash val="solid"/>
                    </a:lnB>
                    <a:solidFill>
                      <a:srgbClr val="E2E2E2"/>
                    </a:solidFill>
                  </a:tcPr>
                </a:tc>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26</a:t>
                      </a: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0KG</a:t>
                      </a:r>
                      <a:endParaRPr 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T w="38100" cmpd="sng">
                      <a:solidFill>
                        <a:schemeClr val="bg1"/>
                      </a:solidFill>
                      <a:prstDash val="solid"/>
                    </a:lnT>
                    <a:lnB w="38100" cmpd="sng">
                      <a:solidFill>
                        <a:schemeClr val="bg1"/>
                      </a:solidFill>
                      <a:prstDash val="solid"/>
                    </a:lnB>
                    <a:solidFill>
                      <a:srgbClr val="E2E2E2"/>
                    </a:solidFill>
                  </a:tcPr>
                </a:tc>
              </a:tr>
              <a:tr h="290830">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Warehouse weight capacity</a:t>
                      </a:r>
                      <a:endPar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T w="38100" cmpd="sng">
                      <a:solidFill>
                        <a:schemeClr val="bg1"/>
                      </a:solidFill>
                      <a:prstDash val="solid"/>
                    </a:lnT>
                    <a:solidFill>
                      <a:srgbClr val="C5C5C5"/>
                    </a:solidFill>
                  </a:tcPr>
                </a:tc>
                <a:tc>
                  <a:txBody>
                    <a:bodyPr/>
                    <a:lstStyle/>
                    <a:p>
                      <a:pPr indent="0" algn="ctr">
                        <a:buNone/>
                      </a:pPr>
                      <a:r>
                        <a:rPr lang="zh-CN" sz="900" b="0" dirty="0">
                          <a:solidFill>
                            <a:schemeClr val="tx1"/>
                          </a:solidFill>
                          <a:latin typeface="Poppins Medium" panose="02000000000000000000" charset="0"/>
                          <a:ea typeface="Source Han Sans JP VF" panose="020B0200000000000000" charset="-122"/>
                          <a:cs typeface="微软雅黑" panose="020B0503020204020204" charset="-122"/>
                        </a:rPr>
                        <a:t>3T</a:t>
                      </a:r>
                      <a:endParaRPr 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lnT w="38100" cmpd="sng">
                      <a:solidFill>
                        <a:schemeClr val="bg1"/>
                      </a:solidFill>
                      <a:prstDash val="solid"/>
                    </a:lnT>
                    <a:solidFill>
                      <a:srgbClr val="C5C5C5"/>
                    </a:solidFill>
                  </a:tcPr>
                </a:tc>
              </a:tr>
              <a:tr h="290830">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Tube type</a:t>
                      </a:r>
                      <a:endPar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solidFill>
                      <a:srgbClr val="E2E2E2"/>
                    </a:solidFill>
                  </a:tcPr>
                </a:tc>
                <a:tc>
                  <a:txBody>
                    <a:bodyPr/>
                    <a:lstStyle/>
                    <a:p>
                      <a:pPr indent="0" algn="ctr">
                        <a:buNone/>
                      </a:pPr>
                      <a:r>
                        <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rPr>
                        <a:t>Round tube, square tube</a:t>
                      </a:r>
                      <a:endParaRPr lang="en-US" altLang="zh-CN" sz="900" b="0" dirty="0">
                        <a:solidFill>
                          <a:schemeClr val="tx1"/>
                        </a:solidFill>
                        <a:latin typeface="Poppins Medium" panose="02000000000000000000" charset="0"/>
                        <a:ea typeface="Source Han Sans JP VF" panose="020B0200000000000000" charset="-122"/>
                        <a:cs typeface="微软雅黑" panose="020B0503020204020204" charset="-122"/>
                      </a:endParaRPr>
                    </a:p>
                  </a:txBody>
                  <a:tcPr marL="12700" marR="12700" marT="12700" anchor="ctr">
                    <a:solidFill>
                      <a:srgbClr val="E2E2E2"/>
                    </a:solidFill>
                  </a:tcPr>
                </a:tc>
              </a:tr>
            </a:tbl>
          </a:graphicData>
        </a:graphic>
      </p:graphicFrame>
      <p:pic>
        <p:nvPicPr>
          <p:cNvPr id="72" name="图片 71" descr="202412国内技术方案-更改-27"/>
          <p:cNvPicPr>
            <a:picLocks noChangeAspect="1"/>
          </p:cNvPicPr>
          <p:nvPr>
            <p:custDataLst>
              <p:tags r:id="rId31"/>
            </p:custDataLst>
          </p:nvPr>
        </p:nvPicPr>
        <p:blipFill>
          <a:blip r:embed="rId29"/>
          <a:stretch>
            <a:fillRect/>
          </a:stretch>
        </p:blipFill>
        <p:spPr>
          <a:xfrm>
            <a:off x="3884295" y="8566785"/>
            <a:ext cx="3239770" cy="1572895"/>
          </a:xfrm>
          <a:prstGeom prst="rect">
            <a:avLst/>
          </a:prstGeom>
        </p:spPr>
      </p:pic>
      <p:pic>
        <p:nvPicPr>
          <p:cNvPr id="3" name="图片 2" descr="图片3(1) 拷贝"/>
          <p:cNvPicPr>
            <a:picLocks noChangeAspect="1"/>
          </p:cNvPicPr>
          <p:nvPr/>
        </p:nvPicPr>
        <p:blipFill>
          <a:blip r:embed="rId32"/>
          <a:stretch>
            <a:fillRect/>
          </a:stretch>
        </p:blipFill>
        <p:spPr>
          <a:xfrm>
            <a:off x="627380" y="8399145"/>
            <a:ext cx="3076575" cy="1685925"/>
          </a:xfrm>
          <a:prstGeom prst="rect">
            <a:avLst/>
          </a:prstGeom>
        </p:spPr>
      </p:pic>
      <p:pic>
        <p:nvPicPr>
          <p:cNvPr id="11" name="图片 10" descr="图片4(1) 拷贝"/>
          <p:cNvPicPr>
            <a:picLocks noChangeAspect="1"/>
          </p:cNvPicPr>
          <p:nvPr/>
        </p:nvPicPr>
        <p:blipFill>
          <a:blip r:embed="rId33"/>
          <a:stretch>
            <a:fillRect/>
          </a:stretch>
        </p:blipFill>
        <p:spPr>
          <a:xfrm>
            <a:off x="3975735" y="8485505"/>
            <a:ext cx="3019425" cy="1654175"/>
          </a:xfrm>
          <a:prstGeom prst="rect">
            <a:avLst/>
          </a:prstGeom>
        </p:spPr>
      </p:pic>
      <p:pic>
        <p:nvPicPr>
          <p:cNvPr id="12" name="图片 11" descr="E:/管切事业部技术方案--25年/渲染图/T 两卡盘/6012T--24.08.31/随动款.124.png随动款.124"/>
          <p:cNvPicPr>
            <a:picLocks noChangeAspect="1"/>
          </p:cNvPicPr>
          <p:nvPr/>
        </p:nvPicPr>
        <p:blipFill>
          <a:blip r:embed="rId34"/>
          <a:srcRect l="59242" t="22678" r="7828" b="19481"/>
          <a:stretch>
            <a:fillRect/>
          </a:stretch>
        </p:blipFill>
        <p:spPr>
          <a:xfrm>
            <a:off x="1506537" y="4577080"/>
            <a:ext cx="1774190" cy="1752600"/>
          </a:xfrm>
          <a:prstGeom prst="rect">
            <a:avLst/>
          </a:prstGeom>
        </p:spPr>
      </p:pic>
      <p:pic>
        <p:nvPicPr>
          <p:cNvPr id="13" name="图片 12" descr="E:/管切事业部技术方案--25年/渲染图/上下料渲染图/双臂托举式链式半自动上料.png双臂托举式链式半自动上料"/>
          <p:cNvPicPr>
            <a:picLocks noChangeAspect="1"/>
          </p:cNvPicPr>
          <p:nvPr/>
        </p:nvPicPr>
        <p:blipFill>
          <a:blip r:embed="rId35"/>
          <a:srcRect t="13867" b="13867"/>
          <a:stretch>
            <a:fillRect/>
          </a:stretch>
        </p:blipFill>
        <p:spPr>
          <a:xfrm>
            <a:off x="3753802" y="4332605"/>
            <a:ext cx="3705225" cy="146367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srcRect/>
          <a:stretch>
            <a:fillRect/>
          </a:stretch>
        </p:blipFill>
        <p:spPr>
          <a:xfrm>
            <a:off x="1905" y="771"/>
            <a:ext cx="7557770" cy="10690587"/>
          </a:xfrm>
          <a:prstGeom prst="rect">
            <a:avLst/>
          </a:prstGeom>
        </p:spPr>
      </p:pic>
      <p:pic>
        <p:nvPicPr>
          <p:cNvPr id="15" name="图片 14" descr="202412国内技术方案-更改-34"/>
          <p:cNvPicPr>
            <a:picLocks noChangeAspect="1"/>
          </p:cNvPicPr>
          <p:nvPr/>
        </p:nvPicPr>
        <p:blipFill>
          <a:blip r:embed="rId2"/>
          <a:stretch>
            <a:fillRect/>
          </a:stretch>
        </p:blipFill>
        <p:spPr>
          <a:xfrm>
            <a:off x="4141470" y="6029325"/>
            <a:ext cx="2221865" cy="1283335"/>
          </a:xfrm>
          <a:prstGeom prst="rect">
            <a:avLst/>
          </a:prstGeom>
        </p:spPr>
      </p:pic>
      <p:pic>
        <p:nvPicPr>
          <p:cNvPr id="5" name="图片 4" descr="202412国内技术方案-更改-34"/>
          <p:cNvPicPr>
            <a:picLocks noChangeAspect="1"/>
          </p:cNvPicPr>
          <p:nvPr/>
        </p:nvPicPr>
        <p:blipFill>
          <a:blip r:embed="rId2"/>
          <a:stretch>
            <a:fillRect/>
          </a:stretch>
        </p:blipFill>
        <p:spPr>
          <a:xfrm>
            <a:off x="1169035" y="6029325"/>
            <a:ext cx="2221865" cy="1283335"/>
          </a:xfrm>
          <a:prstGeom prst="rect">
            <a:avLst/>
          </a:prstGeom>
        </p:spPr>
      </p:pic>
      <p:sp>
        <p:nvSpPr>
          <p:cNvPr id="47" name="矩形 46"/>
          <p:cNvSpPr/>
          <p:nvPr/>
        </p:nvSpPr>
        <p:spPr>
          <a:xfrm>
            <a:off x="5963920" y="0"/>
            <a:ext cx="1130935" cy="659765"/>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48" name="图片 47" descr="202412国内技术方案-24"/>
          <p:cNvPicPr>
            <a:picLocks noChangeAspect="1"/>
          </p:cNvPicPr>
          <p:nvPr/>
        </p:nvPicPr>
        <p:blipFill>
          <a:blip r:embed="rId3"/>
          <a:stretch>
            <a:fillRect/>
          </a:stretch>
        </p:blipFill>
        <p:spPr>
          <a:xfrm>
            <a:off x="6075680" y="398780"/>
            <a:ext cx="636905" cy="88265"/>
          </a:xfrm>
          <a:prstGeom prst="rect">
            <a:avLst/>
          </a:prstGeom>
        </p:spPr>
      </p:pic>
      <p:sp>
        <p:nvSpPr>
          <p:cNvPr id="3" name="文本框 2"/>
          <p:cNvSpPr txBox="1"/>
          <p:nvPr/>
        </p:nvSpPr>
        <p:spPr>
          <a:xfrm>
            <a:off x="407034" y="939958"/>
            <a:ext cx="5320665" cy="491490"/>
          </a:xfrm>
          <a:prstGeom prst="rect">
            <a:avLst/>
          </a:prstGeom>
          <a:noFill/>
        </p:spPr>
        <p:txBody>
          <a:bodyPr wrap="square" rtlCol="0">
            <a:spAutoFit/>
          </a:bodyPr>
          <a:lstStyle/>
          <a:p>
            <a:r>
              <a:rPr lang="en-US" altLang="zh-CN" sz="1300" b="1" spc="100" dirty="0">
                <a:solidFill>
                  <a:schemeClr val="bg1"/>
                </a:solidFill>
                <a:latin typeface="Poppins Medium" panose="02000000000000000000" charset="0"/>
                <a:ea typeface="Source Han Sans JP VF" panose="020B0200000000000000" charset="-122"/>
                <a:cs typeface="+mj-ea"/>
                <a:sym typeface="+mn-ea"/>
              </a:rPr>
              <a:t>Providing Global Users with Automated Metal Fabrication Solutions</a:t>
            </a:r>
            <a:endParaRPr lang="en-US" altLang="zh-CN" sz="1300" b="1" spc="100" dirty="0">
              <a:solidFill>
                <a:schemeClr val="bg1"/>
              </a:solidFill>
              <a:latin typeface="Poppins Medium" panose="02000000000000000000" charset="0"/>
              <a:ea typeface="Source Han Sans JP VF" panose="020B0200000000000000" charset="-122"/>
              <a:cs typeface="+mj-ea"/>
              <a:sym typeface="+mn-ea"/>
            </a:endParaRPr>
          </a:p>
        </p:txBody>
      </p:sp>
      <p:sp>
        <p:nvSpPr>
          <p:cNvPr id="36" name="文本框 35"/>
          <p:cNvSpPr txBox="1"/>
          <p:nvPr>
            <p:custDataLst>
              <p:tags r:id="rId4"/>
            </p:custDataLst>
          </p:nvPr>
        </p:nvSpPr>
        <p:spPr>
          <a:xfrm>
            <a:off x="380365" y="2137410"/>
            <a:ext cx="2263140" cy="3021731"/>
          </a:xfrm>
          <a:prstGeom prst="rect">
            <a:avLst/>
          </a:prstGeom>
          <a:noFill/>
        </p:spPr>
        <p:txBody>
          <a:bodyPr wrap="square" rtlCol="0">
            <a:noAutofit/>
          </a:bodyPr>
          <a:lstStyle/>
          <a:p>
            <a:pPr indent="0" algn="l" fontAlgn="auto">
              <a:lnSpc>
                <a:spcPts val="1550"/>
              </a:lnSpc>
            </a:pPr>
            <a:r>
              <a:rPr lang="en-US" altLang="zh-CN" sz="900" dirty="0">
                <a:solidFill>
                  <a:schemeClr val="bg1"/>
                </a:solidFill>
                <a:latin typeface="Poppins Medium" panose="02000000000000000000" charset="0"/>
                <a:ea typeface="Source Han Sans JP VF" panose="020B0200000000000000" charset="-122"/>
                <a:cs typeface="+mn-ea"/>
              </a:rPr>
              <a:t>SENFENG provides automated metal fabrication solutions globally, integrating cutting, bending, welding, cladding, automation, and new energy. With core technologies in laser cutting, welding, and cladding, the company also offers intelligent manufacturing systems like flexible laser processing lines and sheet metal bending centers. These solutions serve industries including automotive, construction, energy, and petrochemicals, and are used in over 100 countries.</a:t>
            </a:r>
            <a:endParaRPr lang="en-US" altLang="zh-CN" sz="900" dirty="0">
              <a:solidFill>
                <a:schemeClr val="bg1"/>
              </a:solidFill>
              <a:latin typeface="Poppins Medium" panose="02000000000000000000" charset="0"/>
              <a:ea typeface="Source Han Sans JP VF" panose="020B0200000000000000" charset="-122"/>
              <a:cs typeface="+mn-ea"/>
            </a:endParaRPr>
          </a:p>
        </p:txBody>
      </p:sp>
      <p:sp>
        <p:nvSpPr>
          <p:cNvPr id="6" name="文本框 5"/>
          <p:cNvSpPr txBox="1"/>
          <p:nvPr/>
        </p:nvSpPr>
        <p:spPr>
          <a:xfrm>
            <a:off x="1149985" y="6213475"/>
            <a:ext cx="2240914" cy="829945"/>
          </a:xfrm>
          <a:prstGeom prst="rect">
            <a:avLst/>
          </a:prstGeom>
          <a:noFill/>
        </p:spPr>
        <p:txBody>
          <a:bodyPr wrap="square" rtlCol="0">
            <a:spAutoFit/>
          </a:bodyPr>
          <a:lstStyle/>
          <a:p>
            <a:pPr algn="ctr"/>
            <a:r>
              <a:rPr lang="en-US" altLang="zh-CN" sz="4800" b="1" spc="100" dirty="0">
                <a:solidFill>
                  <a:schemeClr val="bg1"/>
                </a:solidFill>
                <a:latin typeface="Poppins Medium" panose="02000000000000000000" charset="0"/>
                <a:ea typeface="Source Han Sans JP VF" panose="020B0200000000000000" charset="-122"/>
                <a:cs typeface="+mj-ea"/>
                <a:sym typeface="+mn-ea"/>
              </a:rPr>
              <a:t>03</a:t>
            </a:r>
            <a:endParaRPr lang="en-US" altLang="zh-CN" sz="4800" b="1" spc="100" dirty="0">
              <a:solidFill>
                <a:schemeClr val="bg1"/>
              </a:solidFill>
              <a:latin typeface="Poppins Medium" panose="02000000000000000000" charset="0"/>
              <a:ea typeface="Source Han Sans JP VF" panose="020B0200000000000000" charset="-122"/>
              <a:cs typeface="+mj-ea"/>
              <a:sym typeface="+mn-ea"/>
            </a:endParaRPr>
          </a:p>
        </p:txBody>
      </p:sp>
      <p:sp>
        <p:nvSpPr>
          <p:cNvPr id="8" name="文本框 7"/>
          <p:cNvSpPr txBox="1"/>
          <p:nvPr/>
        </p:nvSpPr>
        <p:spPr>
          <a:xfrm>
            <a:off x="1169035" y="6946900"/>
            <a:ext cx="2240915" cy="213995"/>
          </a:xfrm>
          <a:prstGeom prst="rect">
            <a:avLst/>
          </a:prstGeom>
          <a:noFill/>
        </p:spPr>
        <p:txBody>
          <a:bodyPr wrap="square" rtlCol="0">
            <a:spAutoFit/>
          </a:bodyPr>
          <a:lstStyle/>
          <a:p>
            <a:pPr algn="ctr"/>
            <a:r>
              <a:rPr lang="en-US" altLang="zh-CN" sz="800" b="1" spc="100" dirty="0">
                <a:solidFill>
                  <a:schemeClr val="bg1"/>
                </a:solidFill>
                <a:latin typeface="Poppins Medium" panose="02000000000000000000" charset="0"/>
                <a:ea typeface="Source Han Sans JP VF" panose="020B0200000000000000" charset="-122"/>
                <a:cs typeface="+mj-ea"/>
                <a:sym typeface="+mn-ea"/>
              </a:rPr>
              <a:t> International PCT Patents</a:t>
            </a:r>
            <a:endParaRPr lang="en-US" altLang="zh-CN" sz="800" b="1" spc="100" dirty="0">
              <a:solidFill>
                <a:schemeClr val="bg1"/>
              </a:solidFill>
              <a:latin typeface="Poppins Medium" panose="02000000000000000000" charset="0"/>
              <a:ea typeface="Source Han Sans JP VF" panose="020B0200000000000000" charset="-122"/>
              <a:cs typeface="+mj-ea"/>
              <a:sym typeface="+mn-ea"/>
            </a:endParaRPr>
          </a:p>
        </p:txBody>
      </p:sp>
      <p:sp>
        <p:nvSpPr>
          <p:cNvPr id="9" name="文本框 8"/>
          <p:cNvSpPr txBox="1"/>
          <p:nvPr/>
        </p:nvSpPr>
        <p:spPr>
          <a:xfrm>
            <a:off x="4160520" y="6213475"/>
            <a:ext cx="2195829" cy="829945"/>
          </a:xfrm>
          <a:prstGeom prst="rect">
            <a:avLst/>
          </a:prstGeom>
          <a:noFill/>
        </p:spPr>
        <p:txBody>
          <a:bodyPr wrap="square" rtlCol="0">
            <a:spAutoFit/>
          </a:bodyPr>
          <a:lstStyle/>
          <a:p>
            <a:pPr algn="ctr"/>
            <a:r>
              <a:rPr lang="en-US" altLang="zh-CN" sz="4800" b="1" spc="100" dirty="0">
                <a:solidFill>
                  <a:schemeClr val="bg1"/>
                </a:solidFill>
                <a:latin typeface="Poppins Medium" panose="02000000000000000000" charset="0"/>
                <a:ea typeface="Source Han Sans JP VF" panose="020B0200000000000000" charset="-122"/>
                <a:cs typeface="+mj-ea"/>
                <a:sym typeface="+mn-ea"/>
              </a:rPr>
              <a:t>577</a:t>
            </a:r>
            <a:endParaRPr lang="en-US" altLang="zh-CN" sz="4800" b="1" spc="100" dirty="0">
              <a:solidFill>
                <a:schemeClr val="bg1"/>
              </a:solidFill>
              <a:latin typeface="Poppins Medium" panose="02000000000000000000" charset="0"/>
              <a:ea typeface="Source Han Sans JP VF" panose="020B0200000000000000" charset="-122"/>
              <a:cs typeface="+mj-ea"/>
              <a:sym typeface="+mn-ea"/>
            </a:endParaRPr>
          </a:p>
        </p:txBody>
      </p:sp>
      <p:sp>
        <p:nvSpPr>
          <p:cNvPr id="11" name="文本框 10"/>
          <p:cNvSpPr txBox="1"/>
          <p:nvPr/>
        </p:nvSpPr>
        <p:spPr>
          <a:xfrm>
            <a:off x="4141470" y="6946900"/>
            <a:ext cx="2214880" cy="213995"/>
          </a:xfrm>
          <a:prstGeom prst="rect">
            <a:avLst/>
          </a:prstGeom>
          <a:noFill/>
        </p:spPr>
        <p:txBody>
          <a:bodyPr wrap="square" rtlCol="0">
            <a:spAutoFit/>
          </a:bodyPr>
          <a:lstStyle/>
          <a:p>
            <a:pPr algn="ctr"/>
            <a:r>
              <a:rPr lang="en-US" altLang="zh-CN" sz="800" b="1" spc="100" dirty="0">
                <a:solidFill>
                  <a:schemeClr val="bg1"/>
                </a:solidFill>
                <a:latin typeface="Poppins Medium" panose="02000000000000000000" charset="0"/>
                <a:ea typeface="Source Han Sans JP VF" panose="020B0200000000000000" charset="-122"/>
                <a:cs typeface="+mj-ea"/>
                <a:sym typeface="+mn-ea"/>
              </a:rPr>
              <a:t>Chinese technology patents</a:t>
            </a:r>
            <a:endParaRPr lang="en-US" altLang="zh-CN" sz="800" b="1" spc="100" dirty="0">
              <a:solidFill>
                <a:schemeClr val="bg1"/>
              </a:solidFill>
              <a:latin typeface="Poppins Medium" panose="02000000000000000000" charset="0"/>
              <a:ea typeface="Source Han Sans JP VF" panose="020B0200000000000000" charset="-122"/>
              <a:cs typeface="+mj-ea"/>
              <a:sym typeface="+mn-ea"/>
            </a:endParaRPr>
          </a:p>
        </p:txBody>
      </p:sp>
      <p:sp>
        <p:nvSpPr>
          <p:cNvPr id="13" name="文本框 12"/>
          <p:cNvSpPr txBox="1"/>
          <p:nvPr>
            <p:custDataLst>
              <p:tags r:id="rId5"/>
            </p:custDataLst>
          </p:nvPr>
        </p:nvSpPr>
        <p:spPr>
          <a:xfrm>
            <a:off x="380365" y="7713980"/>
            <a:ext cx="6714490" cy="1186180"/>
          </a:xfrm>
          <a:prstGeom prst="rect">
            <a:avLst/>
          </a:prstGeom>
          <a:noFill/>
        </p:spPr>
        <p:txBody>
          <a:bodyPr wrap="square" rtlCol="0">
            <a:noAutofit/>
          </a:bodyPr>
          <a:lstStyle/>
          <a:p>
            <a:pPr indent="0" algn="l" fontAlgn="auto">
              <a:lnSpc>
                <a:spcPts val="1650"/>
              </a:lnSpc>
            </a:pPr>
            <a:r>
              <a:rPr lang="en-US" altLang="zh-CN" sz="900" dirty="0">
                <a:solidFill>
                  <a:schemeClr val="bg1"/>
                </a:solidFill>
                <a:latin typeface="Poppins Medium" panose="02000000000000000000" charset="0"/>
                <a:ea typeface="Source Han Sans JP VF" panose="020B0200000000000000" charset="-122"/>
                <a:cs typeface="+mn-ea"/>
              </a:rPr>
              <a:t>SENFENG has developed key components like laser generators, processing heads, Feng Cloud systems, and CNC systems, used in cutting, welding, cladding, and automation. The company offers a complete industry chain, including laser cutting, welding, cladding, cleaning machines, bending centers, and flexible production lines. These solutions are used in sectors like power towers, construction machinery, shipbuilding, bridges, and aerospace, helping businesses accelerate production and reduce costs for greater economic benefits.</a:t>
            </a:r>
            <a:endParaRPr lang="en-US" altLang="zh-CN" sz="900" dirty="0">
              <a:solidFill>
                <a:schemeClr val="bg1"/>
              </a:solidFill>
              <a:latin typeface="Poppins Medium" panose="02000000000000000000" charset="0"/>
              <a:ea typeface="Source Han Sans JP VF" panose="020B0200000000000000" charset="-122"/>
              <a:cs typeface="+mn-ea"/>
            </a:endParaRPr>
          </a:p>
        </p:txBody>
      </p:sp>
      <p:sp>
        <p:nvSpPr>
          <p:cNvPr id="51" name="副标题 2"/>
          <p:cNvSpPr>
            <a:spLocks noGrp="1"/>
          </p:cNvSpPr>
          <p:nvPr/>
        </p:nvSpPr>
        <p:spPr>
          <a:xfrm>
            <a:off x="6761480" y="101523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14</a:t>
            </a:r>
            <a:endParaRPr lang="en-US" altLang="zh-CN" sz="1000" dirty="0">
              <a:solidFill>
                <a:srgbClr val="0A69A5"/>
              </a:solidFill>
              <a:latin typeface="微软雅黑" panose="020B0503020204020204" charset="-122"/>
              <a:cs typeface="微软雅黑" panose="020B050302020402020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副标题 2"/>
          <p:cNvSpPr>
            <a:spLocks noGrp="1"/>
          </p:cNvSpPr>
          <p:nvPr/>
        </p:nvSpPr>
        <p:spPr>
          <a:xfrm>
            <a:off x="6761480" y="101523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15</a:t>
            </a:r>
            <a:endParaRPr lang="en-US" altLang="zh-CN" sz="1000" dirty="0">
              <a:solidFill>
                <a:srgbClr val="0A69A5"/>
              </a:solidFill>
              <a:latin typeface="微软雅黑" panose="020B0503020204020204" charset="-122"/>
              <a:cs typeface="微软雅黑" panose="020B0503020204020204" charset="-122"/>
            </a:endParaRPr>
          </a:p>
        </p:txBody>
      </p:sp>
      <p:sp>
        <p:nvSpPr>
          <p:cNvPr id="9" name="矩形 8"/>
          <p:cNvSpPr/>
          <p:nvPr/>
        </p:nvSpPr>
        <p:spPr>
          <a:xfrm>
            <a:off x="5963920" y="0"/>
            <a:ext cx="1130935" cy="659765"/>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4" name="图片 3" descr="202412国内技术方案-24"/>
          <p:cNvPicPr>
            <a:picLocks noChangeAspect="1"/>
          </p:cNvPicPr>
          <p:nvPr/>
        </p:nvPicPr>
        <p:blipFill>
          <a:blip r:embed="rId1"/>
          <a:stretch>
            <a:fillRect/>
          </a:stretch>
        </p:blipFill>
        <p:spPr>
          <a:xfrm>
            <a:off x="6075680" y="398780"/>
            <a:ext cx="636905" cy="88265"/>
          </a:xfrm>
          <a:prstGeom prst="rect">
            <a:avLst/>
          </a:prstGeom>
        </p:spPr>
      </p:pic>
      <p:sp>
        <p:nvSpPr>
          <p:cNvPr id="26" name="文本框 25"/>
          <p:cNvSpPr txBox="1"/>
          <p:nvPr/>
        </p:nvSpPr>
        <p:spPr>
          <a:xfrm>
            <a:off x="482599" y="706120"/>
            <a:ext cx="2499995" cy="394335"/>
          </a:xfrm>
          <a:prstGeom prst="rect">
            <a:avLst/>
          </a:prstGeom>
          <a:noFill/>
        </p:spPr>
        <p:txBody>
          <a:bodyPr wrap="square" lIns="0" rIns="0" rtlCol="0">
            <a:noAutofit/>
          </a:bodyPr>
          <a:lstStyle/>
          <a:p>
            <a:pPr algn="l"/>
            <a:r>
              <a:rPr lang="en-US" altLang="zh-CN" sz="1900" b="1" dirty="0">
                <a:solidFill>
                  <a:schemeClr val="tx1">
                    <a:lumMod val="65000"/>
                    <a:lumOff val="35000"/>
                  </a:schemeClr>
                </a:solidFill>
                <a:latin typeface="Poppins Medium" panose="02000000000000000000" charset="0"/>
                <a:ea typeface="Source Han Sans JP VF" panose="020B0200000000000000" charset="-122"/>
              </a:rPr>
              <a:t>After-sales Service</a:t>
            </a:r>
            <a:endParaRPr lang="en-US" altLang="zh-CN" sz="1900" b="1" dirty="0">
              <a:solidFill>
                <a:schemeClr val="tx1">
                  <a:lumMod val="65000"/>
                  <a:lumOff val="35000"/>
                </a:schemeClr>
              </a:solidFill>
              <a:latin typeface="Poppins Medium" panose="02000000000000000000" charset="0"/>
              <a:ea typeface="Source Han Sans JP VF" panose="020B0200000000000000" charset="-122"/>
            </a:endParaRPr>
          </a:p>
        </p:txBody>
      </p:sp>
      <p:sp>
        <p:nvSpPr>
          <p:cNvPr id="3" name="矩形 2"/>
          <p:cNvSpPr/>
          <p:nvPr/>
        </p:nvSpPr>
        <p:spPr>
          <a:xfrm>
            <a:off x="471805" y="1452245"/>
            <a:ext cx="6588760" cy="450215"/>
          </a:xfrm>
          <a:prstGeom prst="rect">
            <a:avLst/>
          </a:prstGeom>
          <a:solidFill>
            <a:schemeClr val="bg1">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文本框 6"/>
          <p:cNvSpPr txBox="1"/>
          <p:nvPr/>
        </p:nvSpPr>
        <p:spPr>
          <a:xfrm>
            <a:off x="554355" y="1506220"/>
            <a:ext cx="6440805" cy="280670"/>
          </a:xfrm>
          <a:prstGeom prst="rect">
            <a:avLst/>
          </a:prstGeom>
          <a:noFill/>
        </p:spPr>
        <p:txBody>
          <a:bodyPr wrap="square" lIns="0" rIns="0" rtlCol="0">
            <a:noAutofit/>
          </a:bodyPr>
          <a:lstStyle/>
          <a:p>
            <a:pPr algn="l"/>
            <a:r>
              <a:rPr lang="en-US" altLang="zh-CN" sz="1600" b="1" dirty="0">
                <a:solidFill>
                  <a:schemeClr val="tx1">
                    <a:lumMod val="65000"/>
                    <a:lumOff val="35000"/>
                  </a:schemeClr>
                </a:solidFill>
                <a:latin typeface="Poppins Medium" panose="02000000000000000000" charset="0"/>
                <a:ea typeface="Source Han Sans JP VF" panose="020B0200000000000000" charset="-122"/>
              </a:rPr>
              <a:t>Technical Training </a:t>
            </a:r>
            <a:r>
              <a:rPr lang="en-US" altLang="zh-CN" sz="1600" dirty="0">
                <a:solidFill>
                  <a:schemeClr val="tx1">
                    <a:lumMod val="65000"/>
                    <a:lumOff val="35000"/>
                  </a:schemeClr>
                </a:solidFill>
                <a:latin typeface="Poppins Medium" panose="02000000000000000000" charset="0"/>
                <a:ea typeface="Source Han Sans JP VF" panose="020B0200000000000000" charset="-122"/>
              </a:rPr>
              <a:t>to enhance customer production efficiency</a:t>
            </a:r>
            <a:endParaRPr lang="zh-CN" altLang="en-US" sz="1600" b="1" dirty="0">
              <a:solidFill>
                <a:schemeClr val="tx1">
                  <a:lumMod val="65000"/>
                  <a:lumOff val="35000"/>
                </a:schemeClr>
              </a:solidFill>
              <a:latin typeface="Poppins Medium" panose="02000000000000000000" charset="0"/>
              <a:ea typeface="Source Han Sans JP VF" panose="020B0200000000000000" charset="-122"/>
            </a:endParaRPr>
          </a:p>
        </p:txBody>
      </p:sp>
      <p:grpSp>
        <p:nvGrpSpPr>
          <p:cNvPr id="5" name="组合 4"/>
          <p:cNvGrpSpPr/>
          <p:nvPr/>
        </p:nvGrpSpPr>
        <p:grpSpPr>
          <a:xfrm>
            <a:off x="465455" y="2085340"/>
            <a:ext cx="236220" cy="263525"/>
            <a:chOff x="731" y="4693"/>
            <a:chExt cx="372" cy="415"/>
          </a:xfrm>
        </p:grpSpPr>
        <p:sp>
          <p:nvSpPr>
            <p:cNvPr id="10" name="矩形 9"/>
            <p:cNvSpPr/>
            <p:nvPr/>
          </p:nvSpPr>
          <p:spPr>
            <a:xfrm>
              <a:off x="731" y="4746"/>
              <a:ext cx="372" cy="362"/>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文本框 10"/>
            <p:cNvSpPr txBox="1"/>
            <p:nvPr/>
          </p:nvSpPr>
          <p:spPr>
            <a:xfrm>
              <a:off x="839" y="4693"/>
              <a:ext cx="203" cy="408"/>
            </a:xfrm>
            <a:prstGeom prst="rect">
              <a:avLst/>
            </a:prstGeom>
            <a:noFill/>
          </p:spPr>
          <p:txBody>
            <a:bodyPr wrap="square" lIns="0" tIns="0" rIns="0" bIns="0" rtlCol="0">
              <a:spAutoFit/>
            </a:bodyPr>
            <a:lstStyle/>
            <a:p>
              <a:pPr indent="0" algn="l" fontAlgn="auto">
                <a:lnSpc>
                  <a:spcPct val="130000"/>
                </a:lnSpc>
              </a:pPr>
              <a:r>
                <a:rPr lang="en-US" altLang="zh-CN" sz="1300" b="1" dirty="0">
                  <a:solidFill>
                    <a:schemeClr val="bg1"/>
                  </a:solidFill>
                  <a:latin typeface="微软雅黑" panose="020B0503020204020204" charset="-122"/>
                  <a:ea typeface="微软雅黑" panose="020B0503020204020204" charset="-122"/>
                </a:rPr>
                <a:t>1</a:t>
              </a:r>
              <a:endParaRPr lang="en-US" altLang="zh-CN" sz="1300" b="1" dirty="0">
                <a:solidFill>
                  <a:schemeClr val="bg1"/>
                </a:solidFill>
                <a:latin typeface="微软雅黑" panose="020B0503020204020204" charset="-122"/>
                <a:ea typeface="微软雅黑" panose="020B0503020204020204" charset="-122"/>
              </a:endParaRPr>
            </a:p>
          </p:txBody>
        </p:sp>
      </p:grpSp>
      <p:sp>
        <p:nvSpPr>
          <p:cNvPr id="13" name="文本框 12"/>
          <p:cNvSpPr txBox="1"/>
          <p:nvPr/>
        </p:nvSpPr>
        <p:spPr>
          <a:xfrm>
            <a:off x="765810" y="2103755"/>
            <a:ext cx="2180590" cy="245110"/>
          </a:xfrm>
          <a:prstGeom prst="rect">
            <a:avLst/>
          </a:prstGeom>
          <a:noFill/>
        </p:spPr>
        <p:txBody>
          <a:bodyPr wrap="square" lIns="0" rIns="0" rtlCol="0">
            <a:noAutofit/>
          </a:bodyPr>
          <a:lstStyle/>
          <a:p>
            <a:pPr algn="l"/>
            <a:r>
              <a:rPr lang="en-US" altLang="zh-CN" sz="1200" b="1" dirty="0">
                <a:solidFill>
                  <a:schemeClr val="tx1">
                    <a:lumMod val="65000"/>
                    <a:lumOff val="35000"/>
                  </a:schemeClr>
                </a:solidFill>
                <a:latin typeface="Poppins Medium" panose="02000000000000000000" charset="0"/>
                <a:ea typeface="Source Han Sans JP VF" panose="020B0200000000000000" charset="-122"/>
              </a:rPr>
              <a:t>Before equipment delivery</a:t>
            </a:r>
            <a:endParaRPr lang="en-US" altLang="zh-CN" sz="1200" b="1" dirty="0">
              <a:solidFill>
                <a:schemeClr val="tx1">
                  <a:lumMod val="65000"/>
                  <a:lumOff val="35000"/>
                </a:schemeClr>
              </a:solidFill>
              <a:latin typeface="Poppins Medium" panose="02000000000000000000" charset="0"/>
              <a:ea typeface="Source Han Sans JP VF" panose="020B0200000000000000" charset="-122"/>
            </a:endParaRPr>
          </a:p>
        </p:txBody>
      </p:sp>
      <p:sp>
        <p:nvSpPr>
          <p:cNvPr id="31" name="文本框 30"/>
          <p:cNvSpPr txBox="1"/>
          <p:nvPr>
            <p:custDataLst>
              <p:tags r:id="rId2"/>
            </p:custDataLst>
          </p:nvPr>
        </p:nvSpPr>
        <p:spPr>
          <a:xfrm>
            <a:off x="473075" y="2292136"/>
            <a:ext cx="3277235" cy="727930"/>
          </a:xfrm>
          <a:prstGeom prst="rect">
            <a:avLst/>
          </a:prstGeom>
          <a:noFill/>
        </p:spPr>
        <p:txBody>
          <a:bodyPr wrap="square" lIns="0" rIns="0" rtlCol="0">
            <a:noAutofit/>
          </a:bodyPr>
          <a:lstStyle/>
          <a:p>
            <a:pPr indent="0" algn="l" fontAlgn="auto">
              <a:lnSpc>
                <a:spcPct val="130000"/>
              </a:lnSpc>
            </a:pPr>
            <a:r>
              <a:rPr lang="en-US" altLang="zh-CN" sz="900" dirty="0">
                <a:solidFill>
                  <a:schemeClr val="tx1">
                    <a:lumMod val="65000"/>
                    <a:lumOff val="35000"/>
                  </a:schemeClr>
                </a:solidFill>
                <a:latin typeface="Poppins Medium" panose="02000000000000000000" charset="0"/>
                <a:ea typeface="Source Han Sans JP VF" panose="020B0200000000000000" charset="-122"/>
              </a:rPr>
              <a:t>The buyer can arrange for 1-2 operators to attend a one-week training at the SENFENG factory. The specific dates should be confirmed with our customer service department.</a:t>
            </a:r>
            <a:endParaRPr lang="en-US" altLang="zh-CN" sz="900" dirty="0">
              <a:solidFill>
                <a:schemeClr val="tx1">
                  <a:lumMod val="65000"/>
                  <a:lumOff val="35000"/>
                </a:schemeClr>
              </a:solidFill>
              <a:latin typeface="Poppins Medium" panose="02000000000000000000" charset="0"/>
              <a:ea typeface="Source Han Sans JP VF" panose="020B0200000000000000" charset="-122"/>
            </a:endParaRPr>
          </a:p>
        </p:txBody>
      </p:sp>
      <p:grpSp>
        <p:nvGrpSpPr>
          <p:cNvPr id="17" name="组合 16"/>
          <p:cNvGrpSpPr/>
          <p:nvPr/>
        </p:nvGrpSpPr>
        <p:grpSpPr>
          <a:xfrm>
            <a:off x="3830955" y="2085340"/>
            <a:ext cx="236220" cy="263525"/>
            <a:chOff x="731" y="4693"/>
            <a:chExt cx="372" cy="415"/>
          </a:xfrm>
        </p:grpSpPr>
        <p:sp>
          <p:nvSpPr>
            <p:cNvPr id="18" name="矩形 17"/>
            <p:cNvSpPr/>
            <p:nvPr/>
          </p:nvSpPr>
          <p:spPr>
            <a:xfrm>
              <a:off x="731" y="4746"/>
              <a:ext cx="372" cy="362"/>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文本框 18"/>
            <p:cNvSpPr txBox="1"/>
            <p:nvPr/>
          </p:nvSpPr>
          <p:spPr>
            <a:xfrm>
              <a:off x="839" y="4693"/>
              <a:ext cx="203" cy="408"/>
            </a:xfrm>
            <a:prstGeom prst="rect">
              <a:avLst/>
            </a:prstGeom>
            <a:noFill/>
          </p:spPr>
          <p:txBody>
            <a:bodyPr wrap="square" lIns="0" tIns="0" rIns="0" bIns="0" rtlCol="0">
              <a:spAutoFit/>
            </a:bodyPr>
            <a:lstStyle/>
            <a:p>
              <a:pPr indent="0" algn="l" fontAlgn="auto">
                <a:lnSpc>
                  <a:spcPct val="130000"/>
                </a:lnSpc>
              </a:pPr>
              <a:r>
                <a:rPr lang="en-US" altLang="zh-CN" sz="1300" b="1" dirty="0">
                  <a:solidFill>
                    <a:schemeClr val="bg1"/>
                  </a:solidFill>
                  <a:latin typeface="Poppins Medium" panose="02000000000000000000" charset="0"/>
                  <a:ea typeface="Source Han Sans JP VF" panose="020B0200000000000000" charset="-122"/>
                </a:rPr>
                <a:t>2</a:t>
              </a:r>
              <a:endParaRPr lang="en-US" altLang="zh-CN" sz="1300" b="1" dirty="0">
                <a:solidFill>
                  <a:schemeClr val="bg1"/>
                </a:solidFill>
                <a:latin typeface="Poppins Medium" panose="02000000000000000000" charset="0"/>
                <a:ea typeface="Source Han Sans JP VF" panose="020B0200000000000000" charset="-122"/>
              </a:endParaRPr>
            </a:p>
          </p:txBody>
        </p:sp>
      </p:grpSp>
      <p:sp>
        <p:nvSpPr>
          <p:cNvPr id="21" name="文本框 20"/>
          <p:cNvSpPr txBox="1"/>
          <p:nvPr/>
        </p:nvSpPr>
        <p:spPr>
          <a:xfrm>
            <a:off x="4131310" y="2103755"/>
            <a:ext cx="2284727" cy="245110"/>
          </a:xfrm>
          <a:prstGeom prst="rect">
            <a:avLst/>
          </a:prstGeom>
          <a:noFill/>
        </p:spPr>
        <p:txBody>
          <a:bodyPr wrap="square" lIns="0" rIns="0" rtlCol="0">
            <a:noAutofit/>
          </a:bodyPr>
          <a:lstStyle/>
          <a:p>
            <a:pPr algn="l"/>
            <a:r>
              <a:rPr lang="en-US" altLang="zh-CN" sz="1200" b="1" dirty="0">
                <a:solidFill>
                  <a:schemeClr val="tx1">
                    <a:lumMod val="65000"/>
                    <a:lumOff val="35000"/>
                  </a:schemeClr>
                </a:solidFill>
                <a:latin typeface="Poppins Medium" panose="02000000000000000000" charset="0"/>
                <a:ea typeface="Source Han Sans JP VF" panose="020B0200000000000000" charset="-122"/>
              </a:rPr>
              <a:t>During the warranty period</a:t>
            </a:r>
            <a:endParaRPr lang="en-US" altLang="zh-CN" sz="1200" b="1" dirty="0">
              <a:solidFill>
                <a:schemeClr val="tx1">
                  <a:lumMod val="65000"/>
                  <a:lumOff val="35000"/>
                </a:schemeClr>
              </a:solidFill>
              <a:latin typeface="Poppins Medium" panose="02000000000000000000" charset="0"/>
              <a:ea typeface="Source Han Sans JP VF" panose="020B0200000000000000" charset="-122"/>
            </a:endParaRPr>
          </a:p>
        </p:txBody>
      </p:sp>
      <p:sp>
        <p:nvSpPr>
          <p:cNvPr id="22" name="文本框 21"/>
          <p:cNvSpPr txBox="1"/>
          <p:nvPr>
            <p:custDataLst>
              <p:tags r:id="rId3"/>
            </p:custDataLst>
          </p:nvPr>
        </p:nvSpPr>
        <p:spPr>
          <a:xfrm>
            <a:off x="3838575" y="2376805"/>
            <a:ext cx="3277235" cy="458470"/>
          </a:xfrm>
          <a:prstGeom prst="rect">
            <a:avLst/>
          </a:prstGeom>
          <a:noFill/>
        </p:spPr>
        <p:txBody>
          <a:bodyPr wrap="square" lIns="0" rIns="0" rtlCol="0">
            <a:noAutofit/>
          </a:bodyPr>
          <a:lstStyle/>
          <a:p>
            <a:pPr indent="0" algn="l" fontAlgn="auto">
              <a:lnSpc>
                <a:spcPct val="130000"/>
              </a:lnSpc>
            </a:pPr>
            <a:r>
              <a:rPr lang="en-US" altLang="zh-CN" sz="1000" dirty="0">
                <a:solidFill>
                  <a:schemeClr val="tx1">
                    <a:lumMod val="65000"/>
                    <a:lumOff val="35000"/>
                  </a:schemeClr>
                </a:solidFill>
                <a:latin typeface="Poppins Medium" panose="02000000000000000000" charset="0"/>
                <a:ea typeface="Source Han Sans JP VF" panose="020B0200000000000000" charset="-122"/>
              </a:rPr>
              <a:t>The buyer can apply for one more session of free training for 1-2 operators at SENFENG.</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p:txBody>
      </p:sp>
      <p:grpSp>
        <p:nvGrpSpPr>
          <p:cNvPr id="24" name="组合 23"/>
          <p:cNvGrpSpPr/>
          <p:nvPr/>
        </p:nvGrpSpPr>
        <p:grpSpPr>
          <a:xfrm>
            <a:off x="465455" y="3012440"/>
            <a:ext cx="236220" cy="263525"/>
            <a:chOff x="731" y="4693"/>
            <a:chExt cx="372" cy="415"/>
          </a:xfrm>
        </p:grpSpPr>
        <p:sp>
          <p:nvSpPr>
            <p:cNvPr id="25" name="矩形 24"/>
            <p:cNvSpPr/>
            <p:nvPr/>
          </p:nvSpPr>
          <p:spPr>
            <a:xfrm>
              <a:off x="731" y="4746"/>
              <a:ext cx="372" cy="362"/>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7" name="文本框 26"/>
            <p:cNvSpPr txBox="1"/>
            <p:nvPr/>
          </p:nvSpPr>
          <p:spPr>
            <a:xfrm>
              <a:off x="839" y="4693"/>
              <a:ext cx="203" cy="408"/>
            </a:xfrm>
            <a:prstGeom prst="rect">
              <a:avLst/>
            </a:prstGeom>
            <a:noFill/>
          </p:spPr>
          <p:txBody>
            <a:bodyPr wrap="square" lIns="0" tIns="0" rIns="0" bIns="0" rtlCol="0">
              <a:spAutoFit/>
            </a:bodyPr>
            <a:lstStyle/>
            <a:p>
              <a:pPr indent="0" algn="l" fontAlgn="auto">
                <a:lnSpc>
                  <a:spcPct val="130000"/>
                </a:lnSpc>
              </a:pPr>
              <a:r>
                <a:rPr lang="en-US" altLang="zh-CN" sz="1300" b="1" dirty="0">
                  <a:solidFill>
                    <a:schemeClr val="bg1"/>
                  </a:solidFill>
                  <a:latin typeface="微软雅黑" panose="020B0503020204020204" charset="-122"/>
                  <a:ea typeface="微软雅黑" panose="020B0503020204020204" charset="-122"/>
                </a:rPr>
                <a:t>3</a:t>
              </a:r>
              <a:endParaRPr lang="en-US" altLang="zh-CN" sz="1300" b="1" dirty="0">
                <a:solidFill>
                  <a:schemeClr val="bg1"/>
                </a:solidFill>
                <a:latin typeface="微软雅黑" panose="020B0503020204020204" charset="-122"/>
                <a:ea typeface="微软雅黑" panose="020B0503020204020204" charset="-122"/>
              </a:endParaRPr>
            </a:p>
          </p:txBody>
        </p:sp>
      </p:grpSp>
      <p:sp>
        <p:nvSpPr>
          <p:cNvPr id="30" name="文本框 29"/>
          <p:cNvSpPr txBox="1"/>
          <p:nvPr/>
        </p:nvSpPr>
        <p:spPr>
          <a:xfrm>
            <a:off x="765810" y="3030855"/>
            <a:ext cx="1048385" cy="245110"/>
          </a:xfrm>
          <a:prstGeom prst="rect">
            <a:avLst/>
          </a:prstGeom>
          <a:noFill/>
        </p:spPr>
        <p:txBody>
          <a:bodyPr wrap="square" lIns="0" rIns="0" rtlCol="0">
            <a:noAutofit/>
          </a:bodyPr>
          <a:lstStyle/>
          <a:p>
            <a:pPr algn="l"/>
            <a:r>
              <a:rPr lang="en-US" altLang="zh-CN" sz="1200" b="1" dirty="0">
                <a:solidFill>
                  <a:schemeClr val="tx1">
                    <a:lumMod val="65000"/>
                    <a:lumOff val="35000"/>
                  </a:schemeClr>
                </a:solidFill>
                <a:latin typeface="Poppins Medium" panose="02000000000000000000" charset="0"/>
                <a:ea typeface="Source Han Sans JP VF" panose="020B0200000000000000" charset="-122"/>
              </a:rPr>
              <a:t>Training</a:t>
            </a:r>
            <a:endParaRPr lang="en-US" altLang="zh-CN" sz="1200" b="1" dirty="0">
              <a:solidFill>
                <a:schemeClr val="tx1">
                  <a:lumMod val="65000"/>
                  <a:lumOff val="35000"/>
                </a:schemeClr>
              </a:solidFill>
              <a:latin typeface="Poppins Medium" panose="02000000000000000000" charset="0"/>
              <a:ea typeface="Source Han Sans JP VF" panose="020B0200000000000000" charset="-122"/>
            </a:endParaRPr>
          </a:p>
        </p:txBody>
      </p:sp>
      <p:sp>
        <p:nvSpPr>
          <p:cNvPr id="32" name="文本框 31"/>
          <p:cNvSpPr txBox="1"/>
          <p:nvPr>
            <p:custDataLst>
              <p:tags r:id="rId4"/>
            </p:custDataLst>
          </p:nvPr>
        </p:nvSpPr>
        <p:spPr>
          <a:xfrm>
            <a:off x="473075" y="3326765"/>
            <a:ext cx="3365499" cy="458470"/>
          </a:xfrm>
          <a:prstGeom prst="rect">
            <a:avLst/>
          </a:prstGeom>
          <a:noFill/>
        </p:spPr>
        <p:txBody>
          <a:bodyPr wrap="square" lIns="0" rIns="0" rtlCol="0">
            <a:noAutofit/>
          </a:bodyPr>
          <a:lstStyle/>
          <a:p>
            <a:pPr indent="0" algn="l" fontAlgn="auto">
              <a:lnSpc>
                <a:spcPct val="130000"/>
              </a:lnSpc>
            </a:pPr>
            <a:r>
              <a:rPr lang="en-US" altLang="zh-CN" sz="1000" dirty="0">
                <a:solidFill>
                  <a:schemeClr val="tx1">
                    <a:lumMod val="65000"/>
                    <a:lumOff val="35000"/>
                  </a:schemeClr>
                </a:solidFill>
                <a:latin typeface="Poppins Medium" panose="02000000000000000000" charset="0"/>
                <a:ea typeface="Source Han Sans JP VF" panose="020B0200000000000000" charset="-122"/>
              </a:rPr>
              <a:t>The training includes laser principles, equipment structure, process explanation, equipment maintenance, laser safety protection, operating procedures, and basic troubleshooting.</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p:txBody>
      </p:sp>
      <p:grpSp>
        <p:nvGrpSpPr>
          <p:cNvPr id="35" name="组合 34"/>
          <p:cNvGrpSpPr/>
          <p:nvPr/>
        </p:nvGrpSpPr>
        <p:grpSpPr>
          <a:xfrm>
            <a:off x="3830955" y="3012440"/>
            <a:ext cx="236220" cy="263525"/>
            <a:chOff x="731" y="4693"/>
            <a:chExt cx="372" cy="415"/>
          </a:xfrm>
        </p:grpSpPr>
        <p:sp>
          <p:nvSpPr>
            <p:cNvPr id="36" name="矩形 35"/>
            <p:cNvSpPr/>
            <p:nvPr/>
          </p:nvSpPr>
          <p:spPr>
            <a:xfrm>
              <a:off x="731" y="4746"/>
              <a:ext cx="372" cy="362"/>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7" name="文本框 36"/>
            <p:cNvSpPr txBox="1"/>
            <p:nvPr/>
          </p:nvSpPr>
          <p:spPr>
            <a:xfrm>
              <a:off x="839" y="4693"/>
              <a:ext cx="203" cy="408"/>
            </a:xfrm>
            <a:prstGeom prst="rect">
              <a:avLst/>
            </a:prstGeom>
            <a:noFill/>
          </p:spPr>
          <p:txBody>
            <a:bodyPr wrap="square" lIns="0" tIns="0" rIns="0" bIns="0" rtlCol="0">
              <a:spAutoFit/>
            </a:bodyPr>
            <a:lstStyle/>
            <a:p>
              <a:pPr indent="0" algn="l" fontAlgn="auto">
                <a:lnSpc>
                  <a:spcPct val="130000"/>
                </a:lnSpc>
              </a:pPr>
              <a:r>
                <a:rPr lang="en-US" altLang="zh-CN" sz="1300" b="1" dirty="0">
                  <a:solidFill>
                    <a:schemeClr val="bg1"/>
                  </a:solidFill>
                  <a:latin typeface="Poppins Medium" panose="02000000000000000000" charset="0"/>
                  <a:ea typeface="Source Han Sans JP VF" panose="020B0200000000000000" charset="-122"/>
                </a:rPr>
                <a:t>4</a:t>
              </a:r>
              <a:endParaRPr lang="en-US" altLang="zh-CN" sz="1300" b="1" dirty="0">
                <a:solidFill>
                  <a:schemeClr val="bg1"/>
                </a:solidFill>
                <a:latin typeface="Poppins Medium" panose="02000000000000000000" charset="0"/>
                <a:ea typeface="Source Han Sans JP VF" panose="020B0200000000000000" charset="-122"/>
              </a:endParaRPr>
            </a:p>
          </p:txBody>
        </p:sp>
      </p:grpSp>
      <p:sp>
        <p:nvSpPr>
          <p:cNvPr id="39" name="文本框 38"/>
          <p:cNvSpPr txBox="1"/>
          <p:nvPr/>
        </p:nvSpPr>
        <p:spPr>
          <a:xfrm>
            <a:off x="4131310" y="3030855"/>
            <a:ext cx="1048385" cy="245110"/>
          </a:xfrm>
          <a:prstGeom prst="rect">
            <a:avLst/>
          </a:prstGeom>
          <a:noFill/>
        </p:spPr>
        <p:txBody>
          <a:bodyPr wrap="square" lIns="0" rIns="0" rtlCol="0">
            <a:noAutofit/>
          </a:bodyPr>
          <a:lstStyle/>
          <a:p>
            <a:pPr algn="l"/>
            <a:r>
              <a:rPr lang="en-US" altLang="zh-CN" sz="1200" b="1" dirty="0">
                <a:solidFill>
                  <a:schemeClr val="tx1">
                    <a:lumMod val="65000"/>
                    <a:lumOff val="35000"/>
                  </a:schemeClr>
                </a:solidFill>
                <a:latin typeface="Poppins Medium" panose="02000000000000000000" charset="0"/>
                <a:ea typeface="Source Han Sans JP VF" panose="020B0200000000000000" charset="-122"/>
              </a:rPr>
              <a:t>Requirement</a:t>
            </a:r>
            <a:endParaRPr lang="en-US" altLang="zh-CN" sz="1200" b="1" dirty="0">
              <a:solidFill>
                <a:schemeClr val="tx1">
                  <a:lumMod val="65000"/>
                  <a:lumOff val="35000"/>
                </a:schemeClr>
              </a:solidFill>
              <a:latin typeface="Poppins Medium" panose="02000000000000000000" charset="0"/>
              <a:ea typeface="Source Han Sans JP VF" panose="020B0200000000000000" charset="-122"/>
            </a:endParaRPr>
          </a:p>
        </p:txBody>
      </p:sp>
      <p:sp>
        <p:nvSpPr>
          <p:cNvPr id="40" name="文本框 39"/>
          <p:cNvSpPr txBox="1"/>
          <p:nvPr>
            <p:custDataLst>
              <p:tags r:id="rId5"/>
            </p:custDataLst>
          </p:nvPr>
        </p:nvSpPr>
        <p:spPr>
          <a:xfrm>
            <a:off x="3838575" y="3326765"/>
            <a:ext cx="3277235" cy="669290"/>
          </a:xfrm>
          <a:prstGeom prst="rect">
            <a:avLst/>
          </a:prstGeom>
          <a:noFill/>
        </p:spPr>
        <p:txBody>
          <a:bodyPr wrap="square" lIns="0" rIns="0" rtlCol="0">
            <a:noAutofit/>
          </a:bodyPr>
          <a:lstStyle/>
          <a:p>
            <a:pPr indent="0" algn="l" fontAlgn="auto">
              <a:lnSpc>
                <a:spcPct val="130000"/>
              </a:lnSpc>
            </a:pPr>
            <a:r>
              <a:rPr lang="en-US" altLang="zh-CN" sz="1000" dirty="0">
                <a:solidFill>
                  <a:schemeClr val="tx1">
                    <a:lumMod val="65000"/>
                    <a:lumOff val="35000"/>
                  </a:schemeClr>
                </a:solidFill>
                <a:latin typeface="Poppins Medium" panose="02000000000000000000" charset="0"/>
                <a:ea typeface="Source Han Sans JP VF" panose="020B0200000000000000" charset="-122"/>
              </a:rPr>
              <a:t>Trainees must be mechanical, electrical, or optical engineers and pass assessments on equipment operation, laser principles, safety, and maintenance before starting work.</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p:txBody>
      </p:sp>
      <p:sp>
        <p:nvSpPr>
          <p:cNvPr id="42" name="矩形 41"/>
          <p:cNvSpPr/>
          <p:nvPr/>
        </p:nvSpPr>
        <p:spPr>
          <a:xfrm>
            <a:off x="473075" y="4322445"/>
            <a:ext cx="6588760" cy="450215"/>
          </a:xfrm>
          <a:prstGeom prst="rect">
            <a:avLst/>
          </a:prstGeom>
          <a:solidFill>
            <a:schemeClr val="bg1">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3" name="文本框 42"/>
          <p:cNvSpPr txBox="1"/>
          <p:nvPr/>
        </p:nvSpPr>
        <p:spPr>
          <a:xfrm>
            <a:off x="555625" y="4376420"/>
            <a:ext cx="5997575" cy="280670"/>
          </a:xfrm>
          <a:prstGeom prst="rect">
            <a:avLst/>
          </a:prstGeom>
          <a:noFill/>
        </p:spPr>
        <p:txBody>
          <a:bodyPr wrap="square" lIns="0" rIns="0" rtlCol="0">
            <a:noAutofit/>
          </a:bodyPr>
          <a:lstStyle/>
          <a:p>
            <a:pPr algn="l"/>
            <a:r>
              <a:rPr lang="en-US" altLang="zh-CN" sz="1600" b="1" dirty="0">
                <a:solidFill>
                  <a:schemeClr val="tx1">
                    <a:lumMod val="65000"/>
                    <a:lumOff val="35000"/>
                  </a:schemeClr>
                </a:solidFill>
                <a:latin typeface="Poppins Medium" panose="02000000000000000000" charset="0"/>
                <a:ea typeface="Source Han Sans JP VF" panose="020B0200000000000000" charset="-122"/>
              </a:rPr>
              <a:t>Packaging &amp; Transportation </a:t>
            </a:r>
            <a:r>
              <a:rPr lang="en-US" altLang="zh-CN" sz="1600" dirty="0">
                <a:solidFill>
                  <a:schemeClr val="tx1">
                    <a:lumMod val="65000"/>
                    <a:lumOff val="35000"/>
                  </a:schemeClr>
                </a:solidFill>
                <a:latin typeface="Poppins Medium" panose="02000000000000000000" charset="0"/>
                <a:ea typeface="Source Han Sans JP VF" panose="020B0200000000000000" charset="-122"/>
              </a:rPr>
              <a:t>to ensure equipment quality</a:t>
            </a:r>
            <a:endParaRPr lang="zh-CN" altLang="en-US" sz="1600" dirty="0">
              <a:solidFill>
                <a:schemeClr val="tx1">
                  <a:lumMod val="65000"/>
                  <a:lumOff val="35000"/>
                </a:schemeClr>
              </a:solidFill>
              <a:latin typeface="Poppins Medium" panose="02000000000000000000" charset="0"/>
              <a:ea typeface="Source Han Sans JP VF" panose="020B0200000000000000" charset="-122"/>
            </a:endParaRPr>
          </a:p>
        </p:txBody>
      </p:sp>
      <p:grpSp>
        <p:nvGrpSpPr>
          <p:cNvPr id="44" name="组合 43"/>
          <p:cNvGrpSpPr/>
          <p:nvPr/>
        </p:nvGrpSpPr>
        <p:grpSpPr>
          <a:xfrm>
            <a:off x="465455" y="4955540"/>
            <a:ext cx="236220" cy="263525"/>
            <a:chOff x="731" y="4693"/>
            <a:chExt cx="372" cy="415"/>
          </a:xfrm>
        </p:grpSpPr>
        <p:sp>
          <p:nvSpPr>
            <p:cNvPr id="45" name="矩形 44"/>
            <p:cNvSpPr/>
            <p:nvPr/>
          </p:nvSpPr>
          <p:spPr>
            <a:xfrm>
              <a:off x="731" y="4746"/>
              <a:ext cx="372" cy="362"/>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6" name="文本框 45"/>
            <p:cNvSpPr txBox="1"/>
            <p:nvPr/>
          </p:nvSpPr>
          <p:spPr>
            <a:xfrm>
              <a:off x="839" y="4693"/>
              <a:ext cx="203" cy="408"/>
            </a:xfrm>
            <a:prstGeom prst="rect">
              <a:avLst/>
            </a:prstGeom>
            <a:noFill/>
          </p:spPr>
          <p:txBody>
            <a:bodyPr wrap="square" lIns="0" tIns="0" rIns="0" bIns="0" rtlCol="0">
              <a:spAutoFit/>
            </a:bodyPr>
            <a:lstStyle/>
            <a:p>
              <a:pPr indent="0" algn="l" fontAlgn="auto">
                <a:lnSpc>
                  <a:spcPct val="130000"/>
                </a:lnSpc>
              </a:pPr>
              <a:r>
                <a:rPr lang="en-US" altLang="zh-CN" sz="1300" b="1" dirty="0">
                  <a:solidFill>
                    <a:schemeClr val="bg1"/>
                  </a:solidFill>
                  <a:latin typeface="微软雅黑" panose="020B0503020204020204" charset="-122"/>
                  <a:ea typeface="微软雅黑" panose="020B0503020204020204" charset="-122"/>
                </a:rPr>
                <a:t>1</a:t>
              </a:r>
              <a:endParaRPr lang="en-US" altLang="zh-CN" sz="1300" b="1" dirty="0">
                <a:solidFill>
                  <a:schemeClr val="bg1"/>
                </a:solidFill>
                <a:latin typeface="微软雅黑" panose="020B0503020204020204" charset="-122"/>
                <a:ea typeface="微软雅黑" panose="020B0503020204020204" charset="-122"/>
              </a:endParaRPr>
            </a:p>
          </p:txBody>
        </p:sp>
      </p:grpSp>
      <p:sp>
        <p:nvSpPr>
          <p:cNvPr id="49" name="文本框 48"/>
          <p:cNvSpPr txBox="1"/>
          <p:nvPr/>
        </p:nvSpPr>
        <p:spPr>
          <a:xfrm>
            <a:off x="765810" y="4967605"/>
            <a:ext cx="1048385" cy="245110"/>
          </a:xfrm>
          <a:prstGeom prst="rect">
            <a:avLst/>
          </a:prstGeom>
          <a:noFill/>
        </p:spPr>
        <p:txBody>
          <a:bodyPr wrap="square" lIns="0" rIns="0" rtlCol="0">
            <a:noAutofit/>
          </a:bodyPr>
          <a:lstStyle/>
          <a:p>
            <a:pPr algn="l"/>
            <a:r>
              <a:rPr lang="en-US" altLang="zh-CN" sz="1200" b="1" dirty="0">
                <a:solidFill>
                  <a:schemeClr val="tx1">
                    <a:lumMod val="65000"/>
                    <a:lumOff val="35000"/>
                  </a:schemeClr>
                </a:solidFill>
                <a:latin typeface="Poppins Medium" panose="02000000000000000000" charset="0"/>
                <a:ea typeface="Source Han Sans JP VF" panose="020B0200000000000000" charset="-122"/>
              </a:rPr>
              <a:t>Packaging</a:t>
            </a:r>
            <a:endParaRPr lang="en-US" altLang="zh-CN" sz="1200" b="1" dirty="0">
              <a:solidFill>
                <a:schemeClr val="tx1">
                  <a:lumMod val="65000"/>
                  <a:lumOff val="35000"/>
                </a:schemeClr>
              </a:solidFill>
              <a:latin typeface="Poppins Medium" panose="02000000000000000000" charset="0"/>
              <a:ea typeface="Source Han Sans JP VF" panose="020B0200000000000000" charset="-122"/>
            </a:endParaRPr>
          </a:p>
        </p:txBody>
      </p:sp>
      <p:sp>
        <p:nvSpPr>
          <p:cNvPr id="50" name="文本框 49"/>
          <p:cNvSpPr txBox="1"/>
          <p:nvPr>
            <p:custDataLst>
              <p:tags r:id="rId6"/>
            </p:custDataLst>
          </p:nvPr>
        </p:nvSpPr>
        <p:spPr>
          <a:xfrm>
            <a:off x="473075" y="5227530"/>
            <a:ext cx="2222500" cy="1291590"/>
          </a:xfrm>
          <a:prstGeom prst="rect">
            <a:avLst/>
          </a:prstGeom>
          <a:noFill/>
        </p:spPr>
        <p:txBody>
          <a:bodyPr wrap="square" lIns="0" rIns="0" rtlCol="0">
            <a:spAutoFit/>
          </a:bodyPr>
          <a:lstStyle/>
          <a:p>
            <a:pPr indent="0" algn="l" fontAlgn="auto">
              <a:lnSpc>
                <a:spcPct val="130000"/>
              </a:lnSpc>
            </a:pPr>
            <a:r>
              <a:rPr lang="en-US" altLang="zh-CN" sz="1000" dirty="0">
                <a:solidFill>
                  <a:schemeClr val="tx1">
                    <a:lumMod val="65000"/>
                    <a:lumOff val="35000"/>
                  </a:schemeClr>
                </a:solidFill>
                <a:latin typeface="Poppins Medium" panose="02000000000000000000" charset="0"/>
                <a:ea typeface="Source Han Sans JP VF" panose="020B0200000000000000" charset="-122"/>
              </a:rPr>
              <a:t>Standard packaging, suitable for long-distance transportation, moisture-proof, rust-proof, and shock-resistant. Designed for full lifting with marked lifting points and center of gravity.</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p:txBody>
      </p:sp>
      <p:grpSp>
        <p:nvGrpSpPr>
          <p:cNvPr id="53" name="组合 52"/>
          <p:cNvGrpSpPr/>
          <p:nvPr/>
        </p:nvGrpSpPr>
        <p:grpSpPr>
          <a:xfrm>
            <a:off x="2718435" y="4955540"/>
            <a:ext cx="236220" cy="263525"/>
            <a:chOff x="731" y="4693"/>
            <a:chExt cx="372" cy="415"/>
          </a:xfrm>
        </p:grpSpPr>
        <p:sp>
          <p:nvSpPr>
            <p:cNvPr id="54" name="矩形 53"/>
            <p:cNvSpPr/>
            <p:nvPr/>
          </p:nvSpPr>
          <p:spPr>
            <a:xfrm>
              <a:off x="731" y="4746"/>
              <a:ext cx="372" cy="362"/>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5" name="文本框 54"/>
            <p:cNvSpPr txBox="1"/>
            <p:nvPr/>
          </p:nvSpPr>
          <p:spPr>
            <a:xfrm>
              <a:off x="839" y="4693"/>
              <a:ext cx="203" cy="408"/>
            </a:xfrm>
            <a:prstGeom prst="rect">
              <a:avLst/>
            </a:prstGeom>
            <a:noFill/>
          </p:spPr>
          <p:txBody>
            <a:bodyPr wrap="square" lIns="0" tIns="0" rIns="0" bIns="0" rtlCol="0">
              <a:spAutoFit/>
            </a:bodyPr>
            <a:lstStyle/>
            <a:p>
              <a:pPr indent="0" algn="l" fontAlgn="auto">
                <a:lnSpc>
                  <a:spcPct val="130000"/>
                </a:lnSpc>
              </a:pPr>
              <a:r>
                <a:rPr lang="en-US" altLang="zh-CN" sz="1300" b="1" dirty="0">
                  <a:solidFill>
                    <a:schemeClr val="bg1"/>
                  </a:solidFill>
                  <a:latin typeface="Poppins Medium" panose="02000000000000000000" charset="0"/>
                  <a:ea typeface="Source Han Sans JP VF" panose="020B0200000000000000" charset="-122"/>
                </a:rPr>
                <a:t>2</a:t>
              </a:r>
              <a:endParaRPr lang="en-US" altLang="zh-CN" sz="1300" b="1" dirty="0">
                <a:solidFill>
                  <a:schemeClr val="bg1"/>
                </a:solidFill>
                <a:latin typeface="Poppins Medium" panose="02000000000000000000" charset="0"/>
                <a:ea typeface="Source Han Sans JP VF" panose="020B0200000000000000" charset="-122"/>
              </a:endParaRPr>
            </a:p>
          </p:txBody>
        </p:sp>
      </p:grpSp>
      <p:sp>
        <p:nvSpPr>
          <p:cNvPr id="57" name="文本框 56"/>
          <p:cNvSpPr txBox="1"/>
          <p:nvPr/>
        </p:nvSpPr>
        <p:spPr>
          <a:xfrm>
            <a:off x="3018790" y="4967605"/>
            <a:ext cx="1268730" cy="245110"/>
          </a:xfrm>
          <a:prstGeom prst="rect">
            <a:avLst/>
          </a:prstGeom>
          <a:noFill/>
        </p:spPr>
        <p:txBody>
          <a:bodyPr wrap="square" lIns="0" rIns="0" rtlCol="0">
            <a:noAutofit/>
          </a:bodyPr>
          <a:lstStyle/>
          <a:p>
            <a:pPr algn="l"/>
            <a:r>
              <a:rPr lang="en-US" altLang="zh-CN" sz="1200" b="1" dirty="0">
                <a:solidFill>
                  <a:schemeClr val="tx1">
                    <a:lumMod val="65000"/>
                    <a:lumOff val="35000"/>
                  </a:schemeClr>
                </a:solidFill>
                <a:latin typeface="Poppins Medium" panose="02000000000000000000" charset="0"/>
                <a:ea typeface="Source Han Sans JP VF" panose="020B0200000000000000" charset="-122"/>
              </a:rPr>
              <a:t>Transportation</a:t>
            </a:r>
            <a:endParaRPr lang="en-US" altLang="zh-CN" sz="1200" b="1" dirty="0">
              <a:solidFill>
                <a:schemeClr val="tx1">
                  <a:lumMod val="65000"/>
                  <a:lumOff val="35000"/>
                </a:schemeClr>
              </a:solidFill>
              <a:latin typeface="Poppins Medium" panose="02000000000000000000" charset="0"/>
              <a:ea typeface="Source Han Sans JP VF" panose="020B0200000000000000" charset="-122"/>
            </a:endParaRPr>
          </a:p>
        </p:txBody>
      </p:sp>
      <p:sp>
        <p:nvSpPr>
          <p:cNvPr id="58" name="文本框 57"/>
          <p:cNvSpPr txBox="1"/>
          <p:nvPr>
            <p:custDataLst>
              <p:tags r:id="rId7"/>
            </p:custDataLst>
          </p:nvPr>
        </p:nvSpPr>
        <p:spPr>
          <a:xfrm>
            <a:off x="2726055" y="5269865"/>
            <a:ext cx="2073275" cy="891540"/>
          </a:xfrm>
          <a:prstGeom prst="rect">
            <a:avLst/>
          </a:prstGeom>
          <a:noFill/>
        </p:spPr>
        <p:txBody>
          <a:bodyPr wrap="square" lIns="0" rIns="0" rtlCol="0">
            <a:spAutoFit/>
          </a:bodyPr>
          <a:lstStyle/>
          <a:p>
            <a:pPr indent="0" algn="l" fontAlgn="auto">
              <a:lnSpc>
                <a:spcPct val="130000"/>
              </a:lnSpc>
            </a:pPr>
            <a:r>
              <a:rPr lang="en-US" altLang="zh-CN" sz="1000" dirty="0">
                <a:solidFill>
                  <a:schemeClr val="tx1">
                    <a:lumMod val="65000"/>
                    <a:lumOff val="35000"/>
                  </a:schemeClr>
                </a:solidFill>
                <a:latin typeface="Poppins Medium" panose="02000000000000000000" charset="0"/>
                <a:ea typeface="Source Han Sans JP VF" panose="020B0200000000000000" charset="-122"/>
              </a:rPr>
              <a:t>Domestic transportation within China is fully handled by our company, including freight and insurance.</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p:txBody>
      </p:sp>
      <p:grpSp>
        <p:nvGrpSpPr>
          <p:cNvPr id="60" name="组合 59"/>
          <p:cNvGrpSpPr/>
          <p:nvPr/>
        </p:nvGrpSpPr>
        <p:grpSpPr>
          <a:xfrm>
            <a:off x="4958715" y="4955540"/>
            <a:ext cx="236220" cy="263525"/>
            <a:chOff x="731" y="4693"/>
            <a:chExt cx="372" cy="415"/>
          </a:xfrm>
        </p:grpSpPr>
        <p:sp>
          <p:nvSpPr>
            <p:cNvPr id="61" name="矩形 60"/>
            <p:cNvSpPr/>
            <p:nvPr/>
          </p:nvSpPr>
          <p:spPr>
            <a:xfrm>
              <a:off x="731" y="4746"/>
              <a:ext cx="372" cy="362"/>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2" name="文本框 61"/>
            <p:cNvSpPr txBox="1"/>
            <p:nvPr/>
          </p:nvSpPr>
          <p:spPr>
            <a:xfrm>
              <a:off x="839" y="4693"/>
              <a:ext cx="203" cy="408"/>
            </a:xfrm>
            <a:prstGeom prst="rect">
              <a:avLst/>
            </a:prstGeom>
            <a:noFill/>
          </p:spPr>
          <p:txBody>
            <a:bodyPr wrap="square" lIns="0" tIns="0" rIns="0" bIns="0" rtlCol="0">
              <a:spAutoFit/>
            </a:bodyPr>
            <a:lstStyle/>
            <a:p>
              <a:pPr indent="0" algn="l" fontAlgn="auto">
                <a:lnSpc>
                  <a:spcPct val="130000"/>
                </a:lnSpc>
              </a:pPr>
              <a:r>
                <a:rPr lang="en-US" altLang="zh-CN" sz="1300" b="1" dirty="0">
                  <a:solidFill>
                    <a:schemeClr val="bg1"/>
                  </a:solidFill>
                  <a:latin typeface="Poppins Medium" panose="02000000000000000000" charset="0"/>
                  <a:ea typeface="Source Han Sans JP VF" panose="020B0200000000000000" charset="-122"/>
                </a:rPr>
                <a:t>3</a:t>
              </a:r>
              <a:endParaRPr lang="en-US" altLang="zh-CN" sz="1300" b="1" dirty="0">
                <a:solidFill>
                  <a:schemeClr val="bg1"/>
                </a:solidFill>
                <a:latin typeface="Poppins Medium" panose="02000000000000000000" charset="0"/>
                <a:ea typeface="Source Han Sans JP VF" panose="020B0200000000000000" charset="-122"/>
              </a:endParaRPr>
            </a:p>
          </p:txBody>
        </p:sp>
      </p:grpSp>
      <p:sp>
        <p:nvSpPr>
          <p:cNvPr id="64" name="文本框 63"/>
          <p:cNvSpPr txBox="1"/>
          <p:nvPr/>
        </p:nvSpPr>
        <p:spPr>
          <a:xfrm>
            <a:off x="5259070" y="4967605"/>
            <a:ext cx="1949450" cy="245110"/>
          </a:xfrm>
          <a:prstGeom prst="rect">
            <a:avLst/>
          </a:prstGeom>
          <a:noFill/>
        </p:spPr>
        <p:txBody>
          <a:bodyPr wrap="square" lIns="0" rIns="0" rtlCol="0">
            <a:noAutofit/>
          </a:bodyPr>
          <a:lstStyle/>
          <a:p>
            <a:pPr algn="l"/>
            <a:r>
              <a:rPr lang="en-US" altLang="zh-CN" sz="1200" b="1" dirty="0">
                <a:solidFill>
                  <a:schemeClr val="tx1">
                    <a:lumMod val="65000"/>
                    <a:lumOff val="35000"/>
                  </a:schemeClr>
                </a:solidFill>
                <a:latin typeface="Poppins Medium" panose="02000000000000000000" charset="0"/>
                <a:ea typeface="Source Han Sans JP VF" panose="020B0200000000000000" charset="-122"/>
              </a:rPr>
              <a:t>Packing List &amp; Certificate</a:t>
            </a:r>
            <a:endParaRPr lang="en-US" altLang="zh-CN" sz="1200" b="1" dirty="0">
              <a:solidFill>
                <a:schemeClr val="tx1">
                  <a:lumMod val="65000"/>
                  <a:lumOff val="35000"/>
                </a:schemeClr>
              </a:solidFill>
              <a:latin typeface="Poppins Medium" panose="02000000000000000000" charset="0"/>
              <a:ea typeface="Source Han Sans JP VF" panose="020B0200000000000000" charset="-122"/>
            </a:endParaRPr>
          </a:p>
        </p:txBody>
      </p:sp>
      <p:sp>
        <p:nvSpPr>
          <p:cNvPr id="65" name="文本框 64"/>
          <p:cNvSpPr txBox="1"/>
          <p:nvPr>
            <p:custDataLst>
              <p:tags r:id="rId8"/>
            </p:custDataLst>
          </p:nvPr>
        </p:nvSpPr>
        <p:spPr>
          <a:xfrm>
            <a:off x="4966335" y="5269865"/>
            <a:ext cx="2073275" cy="1291590"/>
          </a:xfrm>
          <a:prstGeom prst="rect">
            <a:avLst/>
          </a:prstGeom>
          <a:noFill/>
        </p:spPr>
        <p:txBody>
          <a:bodyPr wrap="square" lIns="0" rIns="0" rtlCol="0">
            <a:spAutoFit/>
          </a:bodyPr>
          <a:lstStyle/>
          <a:p>
            <a:pPr indent="0" algn="l" fontAlgn="auto">
              <a:lnSpc>
                <a:spcPct val="130000"/>
              </a:lnSpc>
            </a:pPr>
            <a:r>
              <a:rPr lang="en-US" altLang="zh-CN" sz="1000" dirty="0">
                <a:solidFill>
                  <a:schemeClr val="tx1">
                    <a:lumMod val="65000"/>
                    <a:lumOff val="35000"/>
                  </a:schemeClr>
                </a:solidFill>
                <a:latin typeface="Poppins Medium" panose="02000000000000000000" charset="0"/>
                <a:ea typeface="Source Han Sans JP VF" panose="020B0200000000000000" charset="-122"/>
              </a:rPr>
              <a:t>Each package includes a packing list and certificate of conformity. The user manual and other documents are inside the box, while the packing list is on the outside.</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p:txBody>
      </p:sp>
      <p:sp>
        <p:nvSpPr>
          <p:cNvPr id="67" name="矩形 66"/>
          <p:cNvSpPr/>
          <p:nvPr/>
        </p:nvSpPr>
        <p:spPr>
          <a:xfrm>
            <a:off x="473075" y="7461885"/>
            <a:ext cx="6588760" cy="450215"/>
          </a:xfrm>
          <a:prstGeom prst="rect">
            <a:avLst/>
          </a:prstGeom>
          <a:solidFill>
            <a:schemeClr val="bg1">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8" name="文本框 67"/>
          <p:cNvSpPr txBox="1"/>
          <p:nvPr/>
        </p:nvSpPr>
        <p:spPr>
          <a:xfrm>
            <a:off x="555625" y="7515860"/>
            <a:ext cx="4600575" cy="330398"/>
          </a:xfrm>
          <a:prstGeom prst="rect">
            <a:avLst/>
          </a:prstGeom>
          <a:noFill/>
        </p:spPr>
        <p:txBody>
          <a:bodyPr wrap="square" lIns="0" rIns="0" rtlCol="0">
            <a:noAutofit/>
          </a:bodyPr>
          <a:lstStyle/>
          <a:p>
            <a:pPr algn="l"/>
            <a:r>
              <a:rPr lang="en-US" altLang="zh-CN" sz="1600" b="1" dirty="0">
                <a:solidFill>
                  <a:schemeClr val="tx1">
                    <a:lumMod val="65000"/>
                    <a:lumOff val="35000"/>
                  </a:schemeClr>
                </a:solidFill>
                <a:latin typeface="Poppins Medium" panose="02000000000000000000" charset="0"/>
                <a:ea typeface="Source Han Sans JP VF" panose="020B0200000000000000" charset="-122"/>
              </a:rPr>
              <a:t>Installation  </a:t>
            </a:r>
            <a:r>
              <a:rPr lang="en-US" altLang="zh-CN" sz="1600" dirty="0">
                <a:solidFill>
                  <a:schemeClr val="tx1">
                    <a:lumMod val="65000"/>
                    <a:lumOff val="35000"/>
                  </a:schemeClr>
                </a:solidFill>
                <a:latin typeface="Poppins Medium" panose="02000000000000000000" charset="0"/>
                <a:ea typeface="Source Han Sans JP VF" panose="020B0200000000000000" charset="-122"/>
              </a:rPr>
              <a:t>professional and high-quality</a:t>
            </a:r>
            <a:endParaRPr lang="zh-CN" altLang="en-US" sz="1600" dirty="0">
              <a:solidFill>
                <a:schemeClr val="tx1">
                  <a:lumMod val="65000"/>
                  <a:lumOff val="35000"/>
                </a:schemeClr>
              </a:solidFill>
              <a:latin typeface="Poppins Medium" panose="02000000000000000000" charset="0"/>
              <a:ea typeface="Source Han Sans JP VF" panose="020B0200000000000000" charset="-122"/>
            </a:endParaRPr>
          </a:p>
        </p:txBody>
      </p:sp>
      <p:grpSp>
        <p:nvGrpSpPr>
          <p:cNvPr id="69" name="组合 68"/>
          <p:cNvGrpSpPr/>
          <p:nvPr/>
        </p:nvGrpSpPr>
        <p:grpSpPr>
          <a:xfrm>
            <a:off x="465455" y="8082280"/>
            <a:ext cx="236220" cy="263525"/>
            <a:chOff x="731" y="4693"/>
            <a:chExt cx="372" cy="415"/>
          </a:xfrm>
        </p:grpSpPr>
        <p:sp>
          <p:nvSpPr>
            <p:cNvPr id="70" name="矩形 69"/>
            <p:cNvSpPr/>
            <p:nvPr/>
          </p:nvSpPr>
          <p:spPr>
            <a:xfrm>
              <a:off x="731" y="4746"/>
              <a:ext cx="372" cy="362"/>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1" name="文本框 70"/>
            <p:cNvSpPr txBox="1"/>
            <p:nvPr/>
          </p:nvSpPr>
          <p:spPr>
            <a:xfrm>
              <a:off x="839" y="4693"/>
              <a:ext cx="203" cy="408"/>
            </a:xfrm>
            <a:prstGeom prst="rect">
              <a:avLst/>
            </a:prstGeom>
            <a:noFill/>
          </p:spPr>
          <p:txBody>
            <a:bodyPr wrap="square" lIns="0" tIns="0" rIns="0" bIns="0" rtlCol="0">
              <a:spAutoFit/>
            </a:bodyPr>
            <a:lstStyle/>
            <a:p>
              <a:pPr indent="0" algn="l" fontAlgn="auto">
                <a:lnSpc>
                  <a:spcPct val="130000"/>
                </a:lnSpc>
              </a:pPr>
              <a:r>
                <a:rPr lang="en-US" altLang="zh-CN" sz="1300" b="1" dirty="0">
                  <a:solidFill>
                    <a:schemeClr val="bg1"/>
                  </a:solidFill>
                  <a:latin typeface="微软雅黑" panose="020B0503020204020204" charset="-122"/>
                  <a:ea typeface="微软雅黑" panose="020B0503020204020204" charset="-122"/>
                </a:rPr>
                <a:t>1</a:t>
              </a:r>
              <a:endParaRPr lang="en-US" altLang="zh-CN" sz="1300" b="1" dirty="0">
                <a:solidFill>
                  <a:schemeClr val="bg1"/>
                </a:solidFill>
                <a:latin typeface="微软雅黑" panose="020B0503020204020204" charset="-122"/>
                <a:ea typeface="微软雅黑" panose="020B0503020204020204" charset="-122"/>
              </a:endParaRPr>
            </a:p>
          </p:txBody>
        </p:sp>
      </p:grpSp>
      <p:sp>
        <p:nvSpPr>
          <p:cNvPr id="74" name="文本框 73"/>
          <p:cNvSpPr txBox="1"/>
          <p:nvPr/>
        </p:nvSpPr>
        <p:spPr>
          <a:xfrm>
            <a:off x="765810" y="8096250"/>
            <a:ext cx="1048385" cy="245110"/>
          </a:xfrm>
          <a:prstGeom prst="rect">
            <a:avLst/>
          </a:prstGeom>
          <a:noFill/>
        </p:spPr>
        <p:txBody>
          <a:bodyPr wrap="square" lIns="0" rIns="0" rtlCol="0">
            <a:noAutofit/>
          </a:bodyPr>
          <a:lstStyle/>
          <a:p>
            <a:pPr algn="l"/>
            <a:r>
              <a:rPr lang="en-US" altLang="zh-CN" sz="1200" b="1" dirty="0">
                <a:solidFill>
                  <a:schemeClr val="tx1">
                    <a:lumMod val="65000"/>
                    <a:lumOff val="35000"/>
                  </a:schemeClr>
                </a:solidFill>
                <a:latin typeface="Poppins Medium" panose="02000000000000000000" charset="0"/>
                <a:ea typeface="Source Han Sans JP VF" panose="020B0200000000000000" charset="-122"/>
              </a:rPr>
              <a:t>Installation</a:t>
            </a:r>
            <a:endParaRPr lang="en-US" altLang="zh-CN" sz="1200" b="1" dirty="0">
              <a:solidFill>
                <a:schemeClr val="tx1">
                  <a:lumMod val="65000"/>
                  <a:lumOff val="35000"/>
                </a:schemeClr>
              </a:solidFill>
              <a:latin typeface="Poppins Medium" panose="02000000000000000000" charset="0"/>
              <a:ea typeface="Source Han Sans JP VF" panose="020B0200000000000000" charset="-122"/>
            </a:endParaRPr>
          </a:p>
        </p:txBody>
      </p:sp>
      <p:sp>
        <p:nvSpPr>
          <p:cNvPr id="75" name="文本框 74"/>
          <p:cNvSpPr txBox="1"/>
          <p:nvPr>
            <p:custDataLst>
              <p:tags r:id="rId9"/>
            </p:custDataLst>
          </p:nvPr>
        </p:nvSpPr>
        <p:spPr>
          <a:xfrm>
            <a:off x="473075" y="8404225"/>
            <a:ext cx="3277235" cy="458470"/>
          </a:xfrm>
          <a:prstGeom prst="rect">
            <a:avLst/>
          </a:prstGeom>
          <a:noFill/>
        </p:spPr>
        <p:txBody>
          <a:bodyPr wrap="square" lIns="0" rIns="0" rtlCol="0">
            <a:noAutofit/>
          </a:bodyPr>
          <a:lstStyle/>
          <a:p>
            <a:pPr indent="0" algn="l" fontAlgn="auto">
              <a:lnSpc>
                <a:spcPct val="130000"/>
              </a:lnSpc>
            </a:pPr>
            <a:r>
              <a:rPr lang="en-US" altLang="zh-CN" sz="1000" dirty="0">
                <a:solidFill>
                  <a:schemeClr val="tx1">
                    <a:lumMod val="65000"/>
                    <a:lumOff val="35000"/>
                  </a:schemeClr>
                </a:solidFill>
                <a:latin typeface="Poppins Medium" panose="02000000000000000000" charset="0"/>
                <a:ea typeface="Source Han Sans JP VF" panose="020B0200000000000000" charset="-122"/>
              </a:rPr>
              <a:t>SENFENG engineers will install the equipment at the client's site.</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p:txBody>
      </p:sp>
      <p:grpSp>
        <p:nvGrpSpPr>
          <p:cNvPr id="77" name="组合 76"/>
          <p:cNvGrpSpPr/>
          <p:nvPr/>
        </p:nvGrpSpPr>
        <p:grpSpPr>
          <a:xfrm>
            <a:off x="3830955" y="8082280"/>
            <a:ext cx="236220" cy="263525"/>
            <a:chOff x="731" y="4693"/>
            <a:chExt cx="372" cy="415"/>
          </a:xfrm>
        </p:grpSpPr>
        <p:sp>
          <p:nvSpPr>
            <p:cNvPr id="78" name="矩形 77"/>
            <p:cNvSpPr/>
            <p:nvPr/>
          </p:nvSpPr>
          <p:spPr>
            <a:xfrm>
              <a:off x="731" y="4746"/>
              <a:ext cx="372" cy="362"/>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9" name="文本框 78"/>
            <p:cNvSpPr txBox="1"/>
            <p:nvPr/>
          </p:nvSpPr>
          <p:spPr>
            <a:xfrm>
              <a:off x="839" y="4693"/>
              <a:ext cx="203" cy="408"/>
            </a:xfrm>
            <a:prstGeom prst="rect">
              <a:avLst/>
            </a:prstGeom>
            <a:noFill/>
          </p:spPr>
          <p:txBody>
            <a:bodyPr wrap="square" lIns="0" tIns="0" rIns="0" bIns="0" rtlCol="0">
              <a:spAutoFit/>
            </a:bodyPr>
            <a:lstStyle/>
            <a:p>
              <a:pPr indent="0" algn="l" fontAlgn="auto">
                <a:lnSpc>
                  <a:spcPct val="130000"/>
                </a:lnSpc>
              </a:pPr>
              <a:r>
                <a:rPr lang="en-US" altLang="zh-CN" sz="1300" b="1" dirty="0">
                  <a:solidFill>
                    <a:schemeClr val="bg1"/>
                  </a:solidFill>
                  <a:latin typeface="Poppins Medium" panose="02000000000000000000" charset="0"/>
                  <a:ea typeface="Source Han Sans JP VF" panose="020B0200000000000000" charset="-122"/>
                </a:rPr>
                <a:t>2</a:t>
              </a:r>
              <a:endParaRPr lang="en-US" altLang="zh-CN" sz="1300" b="1" dirty="0">
                <a:solidFill>
                  <a:schemeClr val="bg1"/>
                </a:solidFill>
                <a:latin typeface="Poppins Medium" panose="02000000000000000000" charset="0"/>
                <a:ea typeface="Source Han Sans JP VF" panose="020B0200000000000000" charset="-122"/>
              </a:endParaRPr>
            </a:p>
          </p:txBody>
        </p:sp>
      </p:grpSp>
      <p:sp>
        <p:nvSpPr>
          <p:cNvPr id="81" name="文本框 80"/>
          <p:cNvSpPr txBox="1"/>
          <p:nvPr/>
        </p:nvSpPr>
        <p:spPr>
          <a:xfrm>
            <a:off x="4131310" y="8096250"/>
            <a:ext cx="1791969" cy="245110"/>
          </a:xfrm>
          <a:prstGeom prst="rect">
            <a:avLst/>
          </a:prstGeom>
          <a:noFill/>
        </p:spPr>
        <p:txBody>
          <a:bodyPr wrap="square" lIns="0" rIns="0" rtlCol="0">
            <a:noAutofit/>
          </a:bodyPr>
          <a:lstStyle/>
          <a:p>
            <a:pPr algn="l"/>
            <a:r>
              <a:rPr lang="en-US" altLang="zh-CN" sz="1200" b="1" dirty="0">
                <a:solidFill>
                  <a:schemeClr val="tx1">
                    <a:lumMod val="65000"/>
                    <a:lumOff val="35000"/>
                  </a:schemeClr>
                </a:solidFill>
                <a:latin typeface="Poppins Medium" panose="02000000000000000000" charset="0"/>
                <a:ea typeface="Source Han Sans JP VF" panose="020B0200000000000000" charset="-122"/>
              </a:rPr>
              <a:t>Equipment Debugging</a:t>
            </a:r>
            <a:endParaRPr lang="en-US" altLang="zh-CN" sz="1200" b="1" dirty="0">
              <a:solidFill>
                <a:schemeClr val="tx1">
                  <a:lumMod val="65000"/>
                  <a:lumOff val="35000"/>
                </a:schemeClr>
              </a:solidFill>
              <a:latin typeface="Poppins Medium" panose="02000000000000000000" charset="0"/>
              <a:ea typeface="Source Han Sans JP VF" panose="020B0200000000000000" charset="-122"/>
            </a:endParaRPr>
          </a:p>
        </p:txBody>
      </p:sp>
      <p:sp>
        <p:nvSpPr>
          <p:cNvPr id="82" name="文本框 81"/>
          <p:cNvSpPr txBox="1"/>
          <p:nvPr>
            <p:custDataLst>
              <p:tags r:id="rId10"/>
            </p:custDataLst>
          </p:nvPr>
        </p:nvSpPr>
        <p:spPr>
          <a:xfrm>
            <a:off x="3838575" y="8404225"/>
            <a:ext cx="3277235" cy="458470"/>
          </a:xfrm>
          <a:prstGeom prst="rect">
            <a:avLst/>
          </a:prstGeom>
          <a:noFill/>
        </p:spPr>
        <p:txBody>
          <a:bodyPr wrap="square" lIns="0" rIns="0" rtlCol="0">
            <a:noAutofit/>
          </a:bodyPr>
          <a:lstStyle/>
          <a:p>
            <a:pPr indent="0" algn="l" fontAlgn="auto">
              <a:lnSpc>
                <a:spcPct val="130000"/>
              </a:lnSpc>
            </a:pPr>
            <a:r>
              <a:rPr lang="en-US" altLang="zh-CN" sz="1000" dirty="0">
                <a:solidFill>
                  <a:schemeClr val="tx1">
                    <a:lumMod val="65000"/>
                    <a:lumOff val="35000"/>
                  </a:schemeClr>
                </a:solidFill>
                <a:latin typeface="Poppins Medium" panose="02000000000000000000" charset="0"/>
                <a:ea typeface="Source Han Sans JP VF" panose="020B0200000000000000" charset="-122"/>
              </a:rPr>
              <a:t>After installation, the equipment will be debugged for client use.</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p:txBody>
      </p:sp>
      <p:grpSp>
        <p:nvGrpSpPr>
          <p:cNvPr id="84" name="组合 83"/>
          <p:cNvGrpSpPr/>
          <p:nvPr/>
        </p:nvGrpSpPr>
        <p:grpSpPr>
          <a:xfrm>
            <a:off x="465455" y="8956040"/>
            <a:ext cx="236220" cy="263525"/>
            <a:chOff x="731" y="4693"/>
            <a:chExt cx="372" cy="415"/>
          </a:xfrm>
        </p:grpSpPr>
        <p:sp>
          <p:nvSpPr>
            <p:cNvPr id="85" name="矩形 84"/>
            <p:cNvSpPr/>
            <p:nvPr/>
          </p:nvSpPr>
          <p:spPr>
            <a:xfrm>
              <a:off x="731" y="4746"/>
              <a:ext cx="372" cy="362"/>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6" name="文本框 85"/>
            <p:cNvSpPr txBox="1"/>
            <p:nvPr/>
          </p:nvSpPr>
          <p:spPr>
            <a:xfrm>
              <a:off x="839" y="4693"/>
              <a:ext cx="203" cy="408"/>
            </a:xfrm>
            <a:prstGeom prst="rect">
              <a:avLst/>
            </a:prstGeom>
            <a:noFill/>
          </p:spPr>
          <p:txBody>
            <a:bodyPr wrap="square" lIns="0" tIns="0" rIns="0" bIns="0" rtlCol="0">
              <a:spAutoFit/>
            </a:bodyPr>
            <a:lstStyle/>
            <a:p>
              <a:pPr indent="0" algn="l" fontAlgn="auto">
                <a:lnSpc>
                  <a:spcPct val="130000"/>
                </a:lnSpc>
              </a:pPr>
              <a:r>
                <a:rPr lang="en-US" altLang="zh-CN" sz="1300" b="1" dirty="0">
                  <a:solidFill>
                    <a:schemeClr val="bg1"/>
                  </a:solidFill>
                  <a:latin typeface="微软雅黑" panose="020B0503020204020204" charset="-122"/>
                  <a:ea typeface="微软雅黑" panose="020B0503020204020204" charset="-122"/>
                </a:rPr>
                <a:t>3</a:t>
              </a:r>
              <a:endParaRPr lang="en-US" altLang="zh-CN" sz="1300" b="1" dirty="0">
                <a:solidFill>
                  <a:schemeClr val="bg1"/>
                </a:solidFill>
                <a:latin typeface="微软雅黑" panose="020B0503020204020204" charset="-122"/>
                <a:ea typeface="微软雅黑" panose="020B0503020204020204" charset="-122"/>
              </a:endParaRPr>
            </a:p>
          </p:txBody>
        </p:sp>
      </p:grpSp>
      <p:sp>
        <p:nvSpPr>
          <p:cNvPr id="89" name="文本框 88"/>
          <p:cNvSpPr txBox="1"/>
          <p:nvPr/>
        </p:nvSpPr>
        <p:spPr>
          <a:xfrm>
            <a:off x="765810" y="8970010"/>
            <a:ext cx="1728468" cy="245110"/>
          </a:xfrm>
          <a:prstGeom prst="rect">
            <a:avLst/>
          </a:prstGeom>
          <a:noFill/>
        </p:spPr>
        <p:txBody>
          <a:bodyPr wrap="square" lIns="0" rIns="0" rtlCol="0">
            <a:noAutofit/>
          </a:bodyPr>
          <a:lstStyle/>
          <a:p>
            <a:pPr algn="l"/>
            <a:r>
              <a:rPr lang="en-US" altLang="zh-CN" sz="1200" b="1" dirty="0">
                <a:solidFill>
                  <a:schemeClr val="tx1">
                    <a:lumMod val="65000"/>
                    <a:lumOff val="35000"/>
                  </a:schemeClr>
                </a:solidFill>
                <a:latin typeface="Poppins Medium" panose="02000000000000000000" charset="0"/>
                <a:ea typeface="Source Han Sans JP VF" panose="020B0200000000000000" charset="-122"/>
              </a:rPr>
              <a:t>Door-to-door training</a:t>
            </a:r>
            <a:endParaRPr lang="en-US" altLang="zh-CN" sz="1200" b="1" dirty="0">
              <a:solidFill>
                <a:schemeClr val="tx1">
                  <a:lumMod val="65000"/>
                  <a:lumOff val="35000"/>
                </a:schemeClr>
              </a:solidFill>
              <a:latin typeface="Poppins Medium" panose="02000000000000000000" charset="0"/>
              <a:ea typeface="Source Han Sans JP VF" panose="020B0200000000000000" charset="-122"/>
            </a:endParaRPr>
          </a:p>
        </p:txBody>
      </p:sp>
      <p:sp>
        <p:nvSpPr>
          <p:cNvPr id="90" name="文本框 89"/>
          <p:cNvSpPr txBox="1"/>
          <p:nvPr>
            <p:custDataLst>
              <p:tags r:id="rId11"/>
            </p:custDataLst>
          </p:nvPr>
        </p:nvSpPr>
        <p:spPr>
          <a:xfrm>
            <a:off x="473075" y="9277985"/>
            <a:ext cx="3277235" cy="691515"/>
          </a:xfrm>
          <a:prstGeom prst="rect">
            <a:avLst/>
          </a:prstGeom>
          <a:noFill/>
        </p:spPr>
        <p:txBody>
          <a:bodyPr wrap="square" lIns="0" rIns="0" rtlCol="0">
            <a:spAutoFit/>
          </a:bodyPr>
          <a:lstStyle/>
          <a:p>
            <a:pPr indent="0" algn="l" fontAlgn="auto">
              <a:lnSpc>
                <a:spcPct val="130000"/>
              </a:lnSpc>
            </a:pPr>
            <a:r>
              <a:rPr lang="en-US" altLang="zh-CN" sz="1000" dirty="0">
                <a:solidFill>
                  <a:schemeClr val="tx1">
                    <a:lumMod val="65000"/>
                    <a:lumOff val="35000"/>
                  </a:schemeClr>
                </a:solidFill>
                <a:latin typeface="Poppins Medium" panose="02000000000000000000" charset="0"/>
                <a:ea typeface="Source Han Sans JP VF" panose="020B0200000000000000" charset="-122"/>
              </a:rPr>
              <a:t>On-site training will be provided on equipment maintenance, safety, operation procedures, and basic troubleshooting, with 7 days of guaranteed usage.</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p:txBody>
      </p:sp>
      <p:grpSp>
        <p:nvGrpSpPr>
          <p:cNvPr id="92" name="组合 91"/>
          <p:cNvGrpSpPr/>
          <p:nvPr/>
        </p:nvGrpSpPr>
        <p:grpSpPr>
          <a:xfrm>
            <a:off x="3830955" y="8956040"/>
            <a:ext cx="236220" cy="263525"/>
            <a:chOff x="731" y="4693"/>
            <a:chExt cx="372" cy="415"/>
          </a:xfrm>
        </p:grpSpPr>
        <p:sp>
          <p:nvSpPr>
            <p:cNvPr id="93" name="矩形 92"/>
            <p:cNvSpPr/>
            <p:nvPr/>
          </p:nvSpPr>
          <p:spPr>
            <a:xfrm>
              <a:off x="731" y="4746"/>
              <a:ext cx="372" cy="362"/>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4" name="文本框 93"/>
            <p:cNvSpPr txBox="1"/>
            <p:nvPr/>
          </p:nvSpPr>
          <p:spPr>
            <a:xfrm>
              <a:off x="839" y="4693"/>
              <a:ext cx="203" cy="408"/>
            </a:xfrm>
            <a:prstGeom prst="rect">
              <a:avLst/>
            </a:prstGeom>
            <a:noFill/>
          </p:spPr>
          <p:txBody>
            <a:bodyPr wrap="square" lIns="0" tIns="0" rIns="0" bIns="0" rtlCol="0">
              <a:spAutoFit/>
            </a:bodyPr>
            <a:lstStyle/>
            <a:p>
              <a:pPr indent="0" algn="l" fontAlgn="auto">
                <a:lnSpc>
                  <a:spcPct val="130000"/>
                </a:lnSpc>
              </a:pPr>
              <a:r>
                <a:rPr lang="en-US" altLang="zh-CN" sz="1300" b="1" dirty="0">
                  <a:solidFill>
                    <a:schemeClr val="bg1"/>
                  </a:solidFill>
                  <a:latin typeface="Poppins Medium" panose="02000000000000000000" charset="0"/>
                  <a:ea typeface="Source Han Sans JP VF" panose="020B0200000000000000" charset="-122"/>
                </a:rPr>
                <a:t>4</a:t>
              </a:r>
              <a:endParaRPr lang="en-US" altLang="zh-CN" sz="1300" b="1" dirty="0">
                <a:solidFill>
                  <a:schemeClr val="bg1"/>
                </a:solidFill>
                <a:latin typeface="Poppins Medium" panose="02000000000000000000" charset="0"/>
                <a:ea typeface="Source Han Sans JP VF" panose="020B0200000000000000" charset="-122"/>
              </a:endParaRPr>
            </a:p>
          </p:txBody>
        </p:sp>
      </p:grpSp>
      <p:sp>
        <p:nvSpPr>
          <p:cNvPr id="96" name="文本框 95"/>
          <p:cNvSpPr txBox="1"/>
          <p:nvPr/>
        </p:nvSpPr>
        <p:spPr>
          <a:xfrm>
            <a:off x="4131310" y="8970010"/>
            <a:ext cx="1605915" cy="245110"/>
          </a:xfrm>
          <a:prstGeom prst="rect">
            <a:avLst/>
          </a:prstGeom>
          <a:noFill/>
        </p:spPr>
        <p:txBody>
          <a:bodyPr wrap="square" lIns="0" rIns="0" rtlCol="0">
            <a:noAutofit/>
          </a:bodyPr>
          <a:lstStyle/>
          <a:p>
            <a:pPr algn="l"/>
            <a:r>
              <a:rPr lang="en-US" altLang="zh-CN" sz="1200" b="1" dirty="0">
                <a:solidFill>
                  <a:schemeClr val="tx1">
                    <a:lumMod val="65000"/>
                    <a:lumOff val="35000"/>
                  </a:schemeClr>
                </a:solidFill>
                <a:latin typeface="Poppins Medium" panose="02000000000000000000" charset="0"/>
                <a:ea typeface="Source Han Sans JP VF" panose="020B0200000000000000" charset="-122"/>
              </a:rPr>
              <a:t>On-site acceptance</a:t>
            </a:r>
            <a:endParaRPr lang="en-US" altLang="zh-CN" sz="1200" b="1" dirty="0">
              <a:solidFill>
                <a:schemeClr val="tx1">
                  <a:lumMod val="65000"/>
                  <a:lumOff val="35000"/>
                </a:schemeClr>
              </a:solidFill>
              <a:latin typeface="Poppins Medium" panose="02000000000000000000" charset="0"/>
              <a:ea typeface="Source Han Sans JP VF" panose="020B0200000000000000" charset="-122"/>
            </a:endParaRPr>
          </a:p>
        </p:txBody>
      </p:sp>
      <p:sp>
        <p:nvSpPr>
          <p:cNvPr id="97" name="文本框 96"/>
          <p:cNvSpPr txBox="1"/>
          <p:nvPr>
            <p:custDataLst>
              <p:tags r:id="rId12"/>
            </p:custDataLst>
          </p:nvPr>
        </p:nvSpPr>
        <p:spPr>
          <a:xfrm>
            <a:off x="3838575" y="9277985"/>
            <a:ext cx="3277235" cy="691515"/>
          </a:xfrm>
          <a:prstGeom prst="rect">
            <a:avLst/>
          </a:prstGeom>
          <a:noFill/>
        </p:spPr>
        <p:txBody>
          <a:bodyPr wrap="square" lIns="0" rIns="0" rtlCol="0">
            <a:spAutoFit/>
          </a:bodyPr>
          <a:lstStyle/>
          <a:p>
            <a:pPr indent="0" algn="l" fontAlgn="auto">
              <a:lnSpc>
                <a:spcPct val="130000"/>
              </a:lnSpc>
            </a:pPr>
            <a:r>
              <a:rPr lang="en-US" altLang="zh-CN" sz="1000" dirty="0">
                <a:solidFill>
                  <a:schemeClr val="tx1">
                    <a:lumMod val="65000"/>
                    <a:lumOff val="35000"/>
                  </a:schemeClr>
                </a:solidFill>
                <a:latin typeface="Poppins Medium" panose="02000000000000000000" charset="0"/>
                <a:ea typeface="Source Han Sans JP VF" panose="020B0200000000000000" charset="-122"/>
              </a:rPr>
              <a:t>After completing the above steps, the engineer may leave the site only after the customer's acceptance (the customer can veto). </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p:txBody>
      </p:sp>
      <p:pic>
        <p:nvPicPr>
          <p:cNvPr id="14" name="图片 13" descr="202412国内技术方案-更改-66"/>
          <p:cNvPicPr>
            <a:picLocks noChangeAspect="1"/>
          </p:cNvPicPr>
          <p:nvPr/>
        </p:nvPicPr>
        <p:blipFill>
          <a:blip r:embed="rId13"/>
          <a:stretch>
            <a:fillRect/>
          </a:stretch>
        </p:blipFill>
        <p:spPr>
          <a:xfrm>
            <a:off x="2730817" y="6550019"/>
            <a:ext cx="2087880" cy="816610"/>
          </a:xfrm>
          <a:prstGeom prst="rect">
            <a:avLst/>
          </a:prstGeom>
        </p:spPr>
      </p:pic>
      <p:pic>
        <p:nvPicPr>
          <p:cNvPr id="15" name="图片 14" descr="202412国内技术方案-更改-67"/>
          <p:cNvPicPr>
            <a:picLocks noChangeAspect="1"/>
          </p:cNvPicPr>
          <p:nvPr/>
        </p:nvPicPr>
        <p:blipFill>
          <a:blip r:embed="rId14"/>
          <a:stretch>
            <a:fillRect/>
          </a:stretch>
        </p:blipFill>
        <p:spPr>
          <a:xfrm>
            <a:off x="4979035" y="6539853"/>
            <a:ext cx="2091055" cy="807720"/>
          </a:xfrm>
          <a:prstGeom prst="rect">
            <a:avLst/>
          </a:prstGeom>
        </p:spPr>
      </p:pic>
      <p:pic>
        <p:nvPicPr>
          <p:cNvPr id="28" name="图片 27" descr="202412国内技术方案-更改-65"/>
          <p:cNvPicPr>
            <a:picLocks noChangeAspect="1"/>
          </p:cNvPicPr>
          <p:nvPr/>
        </p:nvPicPr>
        <p:blipFill>
          <a:blip r:embed="rId15"/>
          <a:stretch>
            <a:fillRect/>
          </a:stretch>
        </p:blipFill>
        <p:spPr>
          <a:xfrm>
            <a:off x="456565" y="6550019"/>
            <a:ext cx="2087880" cy="81661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副标题 2"/>
          <p:cNvSpPr>
            <a:spLocks noGrp="1"/>
          </p:cNvSpPr>
          <p:nvPr/>
        </p:nvSpPr>
        <p:spPr>
          <a:xfrm>
            <a:off x="6761480" y="101523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16</a:t>
            </a:r>
            <a:endParaRPr lang="en-US" altLang="zh-CN" sz="1000" dirty="0">
              <a:solidFill>
                <a:srgbClr val="0A69A5"/>
              </a:solidFill>
              <a:latin typeface="微软雅黑" panose="020B0503020204020204" charset="-122"/>
              <a:cs typeface="微软雅黑" panose="020B0503020204020204" charset="-122"/>
            </a:endParaRPr>
          </a:p>
        </p:txBody>
      </p:sp>
      <p:sp>
        <p:nvSpPr>
          <p:cNvPr id="9" name="矩形 8"/>
          <p:cNvSpPr/>
          <p:nvPr/>
        </p:nvSpPr>
        <p:spPr>
          <a:xfrm>
            <a:off x="5963920" y="0"/>
            <a:ext cx="1130935" cy="659765"/>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4" name="图片 3" descr="202412国内技术方案-24"/>
          <p:cNvPicPr>
            <a:picLocks noChangeAspect="1"/>
          </p:cNvPicPr>
          <p:nvPr/>
        </p:nvPicPr>
        <p:blipFill>
          <a:blip r:embed="rId1"/>
          <a:stretch>
            <a:fillRect/>
          </a:stretch>
        </p:blipFill>
        <p:spPr>
          <a:xfrm>
            <a:off x="6075680" y="398780"/>
            <a:ext cx="636905" cy="88265"/>
          </a:xfrm>
          <a:prstGeom prst="rect">
            <a:avLst/>
          </a:prstGeom>
        </p:spPr>
      </p:pic>
      <p:sp>
        <p:nvSpPr>
          <p:cNvPr id="26" name="文本框 25"/>
          <p:cNvSpPr txBox="1"/>
          <p:nvPr/>
        </p:nvSpPr>
        <p:spPr>
          <a:xfrm>
            <a:off x="482600" y="706120"/>
            <a:ext cx="2501900" cy="394335"/>
          </a:xfrm>
          <a:prstGeom prst="rect">
            <a:avLst/>
          </a:prstGeom>
          <a:noFill/>
        </p:spPr>
        <p:txBody>
          <a:bodyPr wrap="square" lIns="0" rIns="0" rtlCol="0">
            <a:noAutofit/>
          </a:bodyPr>
          <a:lstStyle/>
          <a:p>
            <a:pPr algn="l"/>
            <a:r>
              <a:rPr lang="en-US" altLang="zh-CN" sz="1900" b="1" dirty="0">
                <a:solidFill>
                  <a:schemeClr val="tx1">
                    <a:lumMod val="65000"/>
                    <a:lumOff val="35000"/>
                  </a:schemeClr>
                </a:solidFill>
                <a:latin typeface="Poppins Medium" panose="02000000000000000000" charset="0"/>
                <a:ea typeface="Source Han Sans JP VF" panose="020B0200000000000000" charset="-122"/>
              </a:rPr>
              <a:t>After-sales Service</a:t>
            </a:r>
            <a:endParaRPr lang="en-US" altLang="zh-CN" sz="1900" b="1" dirty="0">
              <a:solidFill>
                <a:schemeClr val="tx1">
                  <a:lumMod val="65000"/>
                  <a:lumOff val="35000"/>
                </a:schemeClr>
              </a:solidFill>
              <a:latin typeface="Poppins Medium" panose="02000000000000000000" charset="0"/>
              <a:ea typeface="Source Han Sans JP VF" panose="020B0200000000000000" charset="-122"/>
            </a:endParaRPr>
          </a:p>
        </p:txBody>
      </p:sp>
      <p:sp>
        <p:nvSpPr>
          <p:cNvPr id="3" name="矩形 2"/>
          <p:cNvSpPr/>
          <p:nvPr/>
        </p:nvSpPr>
        <p:spPr>
          <a:xfrm>
            <a:off x="471805" y="1452245"/>
            <a:ext cx="6588760" cy="450215"/>
          </a:xfrm>
          <a:prstGeom prst="rect">
            <a:avLst/>
          </a:prstGeom>
          <a:solidFill>
            <a:schemeClr val="bg1">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p:nvSpPr>
        <p:spPr>
          <a:xfrm>
            <a:off x="471805" y="1978025"/>
            <a:ext cx="6588760" cy="724535"/>
          </a:xfrm>
          <a:prstGeom prst="rect">
            <a:avLst/>
          </a:prstGeom>
          <a:solidFill>
            <a:srgbClr val="D8DCD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文本框 6"/>
          <p:cNvSpPr txBox="1"/>
          <p:nvPr/>
        </p:nvSpPr>
        <p:spPr>
          <a:xfrm>
            <a:off x="554354" y="1506220"/>
            <a:ext cx="2703196" cy="280670"/>
          </a:xfrm>
          <a:prstGeom prst="rect">
            <a:avLst/>
          </a:prstGeom>
          <a:noFill/>
        </p:spPr>
        <p:txBody>
          <a:bodyPr wrap="square" lIns="0" rIns="0" rtlCol="0">
            <a:noAutofit/>
          </a:bodyPr>
          <a:lstStyle/>
          <a:p>
            <a:pPr algn="l"/>
            <a:r>
              <a:rPr lang="en-US" altLang="zh-CN" sz="1600" b="1" dirty="0">
                <a:solidFill>
                  <a:schemeClr val="tx1">
                    <a:lumMod val="65000"/>
                    <a:lumOff val="35000"/>
                  </a:schemeClr>
                </a:solidFill>
                <a:latin typeface="Poppins Medium" panose="02000000000000000000" charset="0"/>
                <a:ea typeface="Source Han Sans JP VF" panose="020B0200000000000000" charset="-122"/>
              </a:rPr>
              <a:t>Premium Customization</a:t>
            </a:r>
            <a:endParaRPr lang="en-US" altLang="zh-CN" sz="1600" b="1" dirty="0">
              <a:solidFill>
                <a:schemeClr val="tx1">
                  <a:lumMod val="65000"/>
                  <a:lumOff val="35000"/>
                </a:schemeClr>
              </a:solidFill>
              <a:latin typeface="Poppins Medium" panose="02000000000000000000" charset="0"/>
              <a:ea typeface="Source Han Sans JP VF" panose="020B0200000000000000" charset="-122"/>
            </a:endParaRPr>
          </a:p>
        </p:txBody>
      </p:sp>
      <p:sp>
        <p:nvSpPr>
          <p:cNvPr id="8" name="文本框 7"/>
          <p:cNvSpPr txBox="1"/>
          <p:nvPr/>
        </p:nvSpPr>
        <p:spPr>
          <a:xfrm>
            <a:off x="592455" y="2033905"/>
            <a:ext cx="6352540" cy="458470"/>
          </a:xfrm>
          <a:prstGeom prst="rect">
            <a:avLst/>
          </a:prstGeom>
          <a:noFill/>
        </p:spPr>
        <p:txBody>
          <a:bodyPr wrap="square" lIns="0" rIns="0" rtlCol="0">
            <a:noAutofit/>
          </a:bodyPr>
          <a:lstStyle/>
          <a:p>
            <a:pPr indent="0" algn="l" fontAlgn="auto">
              <a:lnSpc>
                <a:spcPct val="130000"/>
              </a:lnSpc>
            </a:pPr>
            <a:r>
              <a:rPr lang="en-US" altLang="zh-CN" sz="1000" dirty="0">
                <a:solidFill>
                  <a:schemeClr val="tx1">
                    <a:lumMod val="65000"/>
                    <a:lumOff val="35000"/>
                  </a:schemeClr>
                </a:solidFill>
                <a:latin typeface="Poppins Medium" panose="02000000000000000000" charset="0"/>
                <a:ea typeface="Source Han Sans JP VF" panose="020B0200000000000000" charset="-122"/>
              </a:rPr>
              <a:t>In the digital era, intelligent transformation in metal processing is essential. Building unmanned factories is key to upgrading, with customized automation solutions being a top priority.</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p:txBody>
      </p:sp>
      <p:sp>
        <p:nvSpPr>
          <p:cNvPr id="10" name="矩形 9"/>
          <p:cNvSpPr/>
          <p:nvPr>
            <p:custDataLst>
              <p:tags r:id="rId2"/>
            </p:custDataLst>
          </p:nvPr>
        </p:nvSpPr>
        <p:spPr>
          <a:xfrm>
            <a:off x="464185" y="3013710"/>
            <a:ext cx="236220" cy="229870"/>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文本框 10"/>
          <p:cNvSpPr txBox="1"/>
          <p:nvPr>
            <p:custDataLst>
              <p:tags r:id="rId3"/>
            </p:custDataLst>
          </p:nvPr>
        </p:nvSpPr>
        <p:spPr>
          <a:xfrm>
            <a:off x="532765" y="2980055"/>
            <a:ext cx="128905" cy="259080"/>
          </a:xfrm>
          <a:prstGeom prst="rect">
            <a:avLst/>
          </a:prstGeom>
          <a:noFill/>
        </p:spPr>
        <p:txBody>
          <a:bodyPr wrap="square" lIns="0" tIns="0" rIns="0" bIns="0" rtlCol="0">
            <a:spAutoFit/>
          </a:bodyPr>
          <a:lstStyle/>
          <a:p>
            <a:pPr indent="0" algn="l" fontAlgn="auto">
              <a:lnSpc>
                <a:spcPct val="130000"/>
              </a:lnSpc>
            </a:pPr>
            <a:r>
              <a:rPr lang="en-US" altLang="zh-CN" sz="1300" b="1" dirty="0">
                <a:solidFill>
                  <a:schemeClr val="bg1"/>
                </a:solidFill>
                <a:latin typeface="微软雅黑" panose="020B0503020204020204" charset="-122"/>
                <a:ea typeface="微软雅黑" panose="020B0503020204020204" charset="-122"/>
              </a:rPr>
              <a:t>1</a:t>
            </a:r>
            <a:endParaRPr lang="en-US" altLang="zh-CN" sz="1300" b="1" dirty="0">
              <a:solidFill>
                <a:schemeClr val="bg1"/>
              </a:solidFill>
              <a:latin typeface="微软雅黑" panose="020B0503020204020204" charset="-122"/>
              <a:ea typeface="微软雅黑" panose="020B0503020204020204" charset="-122"/>
            </a:endParaRPr>
          </a:p>
        </p:txBody>
      </p:sp>
      <p:sp>
        <p:nvSpPr>
          <p:cNvPr id="12" name="矩形 11"/>
          <p:cNvSpPr/>
          <p:nvPr>
            <p:custDataLst>
              <p:tags r:id="rId4"/>
            </p:custDataLst>
          </p:nvPr>
        </p:nvSpPr>
        <p:spPr>
          <a:xfrm>
            <a:off x="3836035" y="3013710"/>
            <a:ext cx="236220" cy="229870"/>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文本框 12"/>
          <p:cNvSpPr txBox="1"/>
          <p:nvPr>
            <p:custDataLst>
              <p:tags r:id="rId5"/>
            </p:custDataLst>
          </p:nvPr>
        </p:nvSpPr>
        <p:spPr>
          <a:xfrm>
            <a:off x="3904615" y="2980055"/>
            <a:ext cx="128905" cy="259080"/>
          </a:xfrm>
          <a:prstGeom prst="rect">
            <a:avLst/>
          </a:prstGeom>
          <a:noFill/>
        </p:spPr>
        <p:txBody>
          <a:bodyPr wrap="square" lIns="0" tIns="0" rIns="0" bIns="0" rtlCol="0">
            <a:spAutoFit/>
          </a:bodyPr>
          <a:lstStyle/>
          <a:p>
            <a:pPr indent="0" algn="l" fontAlgn="auto">
              <a:lnSpc>
                <a:spcPct val="130000"/>
              </a:lnSpc>
            </a:pPr>
            <a:r>
              <a:rPr lang="en-US" altLang="zh-CN" sz="1300" b="1" dirty="0">
                <a:solidFill>
                  <a:schemeClr val="bg1"/>
                </a:solidFill>
                <a:latin typeface="Poppins Medium" panose="02000000000000000000" charset="0"/>
                <a:ea typeface="Source Han Sans JP VF" panose="020B0200000000000000" charset="-122"/>
              </a:rPr>
              <a:t>2</a:t>
            </a:r>
            <a:endParaRPr lang="en-US" altLang="zh-CN" sz="1300" b="1" dirty="0">
              <a:solidFill>
                <a:schemeClr val="bg1"/>
              </a:solidFill>
              <a:latin typeface="Poppins Medium" panose="02000000000000000000" charset="0"/>
              <a:ea typeface="Source Han Sans JP VF" panose="020B0200000000000000" charset="-122"/>
            </a:endParaRPr>
          </a:p>
        </p:txBody>
      </p:sp>
      <p:sp>
        <p:nvSpPr>
          <p:cNvPr id="22" name="矩形 21"/>
          <p:cNvSpPr/>
          <p:nvPr>
            <p:custDataLst>
              <p:tags r:id="rId6"/>
            </p:custDataLst>
          </p:nvPr>
        </p:nvSpPr>
        <p:spPr>
          <a:xfrm>
            <a:off x="461645" y="6328410"/>
            <a:ext cx="236220" cy="229870"/>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3" name="文本框 22"/>
          <p:cNvSpPr txBox="1"/>
          <p:nvPr>
            <p:custDataLst>
              <p:tags r:id="rId7"/>
            </p:custDataLst>
          </p:nvPr>
        </p:nvSpPr>
        <p:spPr>
          <a:xfrm>
            <a:off x="530225" y="6294755"/>
            <a:ext cx="128905" cy="259080"/>
          </a:xfrm>
          <a:prstGeom prst="rect">
            <a:avLst/>
          </a:prstGeom>
          <a:noFill/>
        </p:spPr>
        <p:txBody>
          <a:bodyPr wrap="square" lIns="0" tIns="0" rIns="0" bIns="0" rtlCol="0">
            <a:spAutoFit/>
          </a:bodyPr>
          <a:lstStyle/>
          <a:p>
            <a:pPr indent="0" algn="l" fontAlgn="auto">
              <a:lnSpc>
                <a:spcPct val="130000"/>
              </a:lnSpc>
            </a:pPr>
            <a:r>
              <a:rPr lang="en-US" altLang="zh-CN" sz="1300" b="1" dirty="0">
                <a:solidFill>
                  <a:schemeClr val="bg1"/>
                </a:solidFill>
                <a:latin typeface="微软雅黑" panose="020B0503020204020204" charset="-122"/>
                <a:ea typeface="微软雅黑" panose="020B0503020204020204" charset="-122"/>
              </a:rPr>
              <a:t>3</a:t>
            </a:r>
            <a:endParaRPr lang="en-US" altLang="zh-CN" sz="1300" b="1" dirty="0">
              <a:solidFill>
                <a:schemeClr val="bg1"/>
              </a:solidFill>
              <a:latin typeface="微软雅黑" panose="020B0503020204020204" charset="-122"/>
              <a:ea typeface="微软雅黑" panose="020B0503020204020204" charset="-122"/>
            </a:endParaRPr>
          </a:p>
        </p:txBody>
      </p:sp>
      <p:sp>
        <p:nvSpPr>
          <p:cNvPr id="24" name="矩形 23"/>
          <p:cNvSpPr/>
          <p:nvPr>
            <p:custDataLst>
              <p:tags r:id="rId8"/>
            </p:custDataLst>
          </p:nvPr>
        </p:nvSpPr>
        <p:spPr>
          <a:xfrm>
            <a:off x="3833495" y="6328410"/>
            <a:ext cx="236220" cy="229870"/>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5" name="文本框 24"/>
          <p:cNvSpPr txBox="1"/>
          <p:nvPr>
            <p:custDataLst>
              <p:tags r:id="rId9"/>
            </p:custDataLst>
          </p:nvPr>
        </p:nvSpPr>
        <p:spPr>
          <a:xfrm>
            <a:off x="3902075" y="6294755"/>
            <a:ext cx="128905" cy="259080"/>
          </a:xfrm>
          <a:prstGeom prst="rect">
            <a:avLst/>
          </a:prstGeom>
          <a:noFill/>
        </p:spPr>
        <p:txBody>
          <a:bodyPr wrap="square" lIns="0" tIns="0" rIns="0" bIns="0" rtlCol="0">
            <a:spAutoFit/>
          </a:bodyPr>
          <a:lstStyle/>
          <a:p>
            <a:pPr indent="0" algn="l" fontAlgn="auto">
              <a:lnSpc>
                <a:spcPct val="130000"/>
              </a:lnSpc>
            </a:pPr>
            <a:r>
              <a:rPr lang="en-US" altLang="zh-CN" sz="1300" b="1" dirty="0">
                <a:solidFill>
                  <a:schemeClr val="bg1"/>
                </a:solidFill>
                <a:latin typeface="Poppins Medium" panose="02000000000000000000" charset="0"/>
                <a:ea typeface="Source Han Sans JP VF" panose="020B0200000000000000" charset="-122"/>
              </a:rPr>
              <a:t>4</a:t>
            </a:r>
            <a:endParaRPr lang="en-US" altLang="zh-CN" sz="1300" b="1" dirty="0">
              <a:solidFill>
                <a:schemeClr val="bg1"/>
              </a:solidFill>
              <a:latin typeface="Poppins Medium" panose="02000000000000000000" charset="0"/>
              <a:ea typeface="Source Han Sans JP VF" panose="020B0200000000000000" charset="-122"/>
            </a:endParaRPr>
          </a:p>
        </p:txBody>
      </p:sp>
      <p:sp>
        <p:nvSpPr>
          <p:cNvPr id="29" name="文本框 28"/>
          <p:cNvSpPr txBox="1"/>
          <p:nvPr>
            <p:custDataLst>
              <p:tags r:id="rId10"/>
            </p:custDataLst>
          </p:nvPr>
        </p:nvSpPr>
        <p:spPr>
          <a:xfrm>
            <a:off x="485775" y="3455035"/>
            <a:ext cx="3277235" cy="458470"/>
          </a:xfrm>
          <a:prstGeom prst="rect">
            <a:avLst/>
          </a:prstGeom>
          <a:noFill/>
        </p:spPr>
        <p:txBody>
          <a:bodyPr wrap="square" lIns="0" rIns="0" rtlCol="0">
            <a:noAutofit/>
          </a:bodyPr>
          <a:lstStyle/>
          <a:p>
            <a:pPr indent="0" algn="l" fontAlgn="auto">
              <a:lnSpc>
                <a:spcPct val="130000"/>
              </a:lnSpc>
            </a:pPr>
            <a:r>
              <a:rPr lang="en-US" altLang="zh-CN" sz="1000" dirty="0">
                <a:solidFill>
                  <a:schemeClr val="tx1">
                    <a:lumMod val="65000"/>
                    <a:lumOff val="35000"/>
                  </a:schemeClr>
                </a:solidFill>
                <a:latin typeface="Poppins Medium" panose="02000000000000000000" charset="0"/>
                <a:ea typeface="Source Han Sans JP VF" panose="020B0200000000000000" charset="-122"/>
              </a:rPr>
              <a:t>SENFENG understands the client's industry status and specific production processes, identifies issues, and assesses their needs.</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p:txBody>
      </p:sp>
      <p:sp>
        <p:nvSpPr>
          <p:cNvPr id="30" name="文本框 29"/>
          <p:cNvSpPr txBox="1"/>
          <p:nvPr>
            <p:custDataLst>
              <p:tags r:id="rId11"/>
            </p:custDataLst>
          </p:nvPr>
        </p:nvSpPr>
        <p:spPr>
          <a:xfrm>
            <a:off x="3836035" y="3455035"/>
            <a:ext cx="3277235" cy="458470"/>
          </a:xfrm>
          <a:prstGeom prst="rect">
            <a:avLst/>
          </a:prstGeom>
          <a:noFill/>
        </p:spPr>
        <p:txBody>
          <a:bodyPr wrap="square" lIns="0" rIns="0" rtlCol="0">
            <a:noAutofit/>
          </a:bodyPr>
          <a:lstStyle/>
          <a:p>
            <a:pPr indent="0" algn="l" fontAlgn="auto">
              <a:lnSpc>
                <a:spcPct val="130000"/>
              </a:lnSpc>
            </a:pPr>
            <a:r>
              <a:rPr lang="en-US" altLang="zh-CN" sz="1000" dirty="0">
                <a:solidFill>
                  <a:schemeClr val="tx1">
                    <a:lumMod val="65000"/>
                    <a:lumOff val="35000"/>
                  </a:schemeClr>
                </a:solidFill>
                <a:latin typeface="Poppins Medium" panose="02000000000000000000" charset="0"/>
                <a:ea typeface="Source Han Sans JP VF" panose="020B0200000000000000" charset="-122"/>
              </a:rPr>
              <a:t>Through in-depth on-site communication, customize metal fabrication automation solutions based on the client's pain points and needs.</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p:txBody>
      </p:sp>
      <p:sp>
        <p:nvSpPr>
          <p:cNvPr id="31" name="文本框 30"/>
          <p:cNvSpPr txBox="1"/>
          <p:nvPr>
            <p:custDataLst>
              <p:tags r:id="rId12"/>
            </p:custDataLst>
          </p:nvPr>
        </p:nvSpPr>
        <p:spPr>
          <a:xfrm>
            <a:off x="485775" y="6750685"/>
            <a:ext cx="3277235" cy="458470"/>
          </a:xfrm>
          <a:prstGeom prst="rect">
            <a:avLst/>
          </a:prstGeom>
          <a:noFill/>
        </p:spPr>
        <p:txBody>
          <a:bodyPr wrap="square" lIns="0" rIns="0" rtlCol="0">
            <a:noAutofit/>
          </a:bodyPr>
          <a:lstStyle/>
          <a:p>
            <a:pPr indent="0" algn="l" fontAlgn="auto">
              <a:lnSpc>
                <a:spcPct val="130000"/>
              </a:lnSpc>
            </a:pPr>
            <a:r>
              <a:rPr lang="en-US" altLang="zh-CN" sz="1000" dirty="0">
                <a:solidFill>
                  <a:schemeClr val="tx1">
                    <a:lumMod val="65000"/>
                    <a:lumOff val="35000"/>
                  </a:schemeClr>
                </a:solidFill>
                <a:latin typeface="Poppins Medium" panose="02000000000000000000" charset="0"/>
                <a:ea typeface="Source Han Sans JP VF" panose="020B0200000000000000" charset="-122"/>
              </a:rPr>
              <a:t>A tailored solution, different from competitors' standardized models.</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p:txBody>
      </p:sp>
      <p:sp>
        <p:nvSpPr>
          <p:cNvPr id="32" name="文本框 31"/>
          <p:cNvSpPr txBox="1"/>
          <p:nvPr>
            <p:custDataLst>
              <p:tags r:id="rId13"/>
            </p:custDataLst>
          </p:nvPr>
        </p:nvSpPr>
        <p:spPr>
          <a:xfrm>
            <a:off x="3836035" y="6572883"/>
            <a:ext cx="3277235" cy="458470"/>
          </a:xfrm>
          <a:prstGeom prst="rect">
            <a:avLst/>
          </a:prstGeom>
          <a:noFill/>
        </p:spPr>
        <p:txBody>
          <a:bodyPr wrap="square" lIns="0" rIns="0" rtlCol="0">
            <a:noAutofit/>
          </a:bodyPr>
          <a:lstStyle/>
          <a:p>
            <a:pPr indent="0" algn="l" fontAlgn="auto">
              <a:lnSpc>
                <a:spcPct val="130000"/>
              </a:lnSpc>
            </a:pPr>
            <a:r>
              <a:rPr lang="en-US" altLang="zh-CN" sz="1000" dirty="0">
                <a:solidFill>
                  <a:schemeClr val="tx1">
                    <a:lumMod val="65000"/>
                    <a:lumOff val="35000"/>
                  </a:schemeClr>
                </a:solidFill>
                <a:latin typeface="Poppins Medium" panose="02000000000000000000" charset="0"/>
                <a:ea typeface="Source Han Sans JP VF" panose="020B0200000000000000" charset="-122"/>
              </a:rPr>
              <a:t>Provide a one-stop R&amp;D and production service from design to final machine, with thorough quality checks until customer satisfaction and acceptance.</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p:txBody>
      </p:sp>
      <p:pic>
        <p:nvPicPr>
          <p:cNvPr id="20" name="图片 19" descr="202412国内技术方案-更改-57"/>
          <p:cNvPicPr>
            <a:picLocks noChangeAspect="1"/>
          </p:cNvPicPr>
          <p:nvPr/>
        </p:nvPicPr>
        <p:blipFill>
          <a:blip r:embed="rId14"/>
          <a:stretch>
            <a:fillRect/>
          </a:stretch>
        </p:blipFill>
        <p:spPr>
          <a:xfrm>
            <a:off x="459105" y="4102735"/>
            <a:ext cx="3249295" cy="1789430"/>
          </a:xfrm>
          <a:prstGeom prst="rect">
            <a:avLst/>
          </a:prstGeom>
        </p:spPr>
      </p:pic>
      <p:pic>
        <p:nvPicPr>
          <p:cNvPr id="38" name="图片 37" descr="202412国内技术方案-更改-59"/>
          <p:cNvPicPr>
            <a:picLocks noChangeAspect="1"/>
          </p:cNvPicPr>
          <p:nvPr/>
        </p:nvPicPr>
        <p:blipFill>
          <a:blip r:embed="rId15"/>
          <a:stretch>
            <a:fillRect/>
          </a:stretch>
        </p:blipFill>
        <p:spPr>
          <a:xfrm>
            <a:off x="459105" y="7406005"/>
            <a:ext cx="3249295" cy="1789430"/>
          </a:xfrm>
          <a:prstGeom prst="rect">
            <a:avLst/>
          </a:prstGeom>
        </p:spPr>
      </p:pic>
      <p:pic>
        <p:nvPicPr>
          <p:cNvPr id="41" name="图片 40" descr="202412国内技术方案-更改-58"/>
          <p:cNvPicPr>
            <a:picLocks noChangeAspect="1"/>
          </p:cNvPicPr>
          <p:nvPr/>
        </p:nvPicPr>
        <p:blipFill>
          <a:blip r:embed="rId16"/>
          <a:stretch>
            <a:fillRect/>
          </a:stretch>
        </p:blipFill>
        <p:spPr>
          <a:xfrm>
            <a:off x="3836670" y="4102735"/>
            <a:ext cx="3249295" cy="1789430"/>
          </a:xfrm>
          <a:prstGeom prst="rect">
            <a:avLst/>
          </a:prstGeom>
        </p:spPr>
      </p:pic>
      <p:pic>
        <p:nvPicPr>
          <p:cNvPr id="42" name="图片 41" descr="202412国内技术方案-更改-60"/>
          <p:cNvPicPr>
            <a:picLocks noChangeAspect="1"/>
          </p:cNvPicPr>
          <p:nvPr/>
        </p:nvPicPr>
        <p:blipFill>
          <a:blip r:embed="rId17"/>
          <a:stretch>
            <a:fillRect/>
          </a:stretch>
        </p:blipFill>
        <p:spPr>
          <a:xfrm>
            <a:off x="3836670" y="7406005"/>
            <a:ext cx="3249295" cy="178943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1"/>
          <a:stretch>
            <a:fillRect/>
          </a:stretch>
        </p:blipFill>
        <p:spPr>
          <a:xfrm>
            <a:off x="0" y="1905"/>
            <a:ext cx="7559675" cy="10689590"/>
          </a:xfrm>
          <a:prstGeom prst="rect">
            <a:avLst/>
          </a:prstGeom>
        </p:spPr>
      </p:pic>
      <p:sp>
        <p:nvSpPr>
          <p:cNvPr id="9" name="矩形 8"/>
          <p:cNvSpPr/>
          <p:nvPr/>
        </p:nvSpPr>
        <p:spPr>
          <a:xfrm>
            <a:off x="5963920" y="0"/>
            <a:ext cx="1130935" cy="659765"/>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4" name="图片 3" descr="202412国内技术方案-24"/>
          <p:cNvPicPr>
            <a:picLocks noChangeAspect="1"/>
          </p:cNvPicPr>
          <p:nvPr/>
        </p:nvPicPr>
        <p:blipFill>
          <a:blip r:embed="rId2"/>
          <a:stretch>
            <a:fillRect/>
          </a:stretch>
        </p:blipFill>
        <p:spPr>
          <a:xfrm>
            <a:off x="6075680" y="398780"/>
            <a:ext cx="636905" cy="88265"/>
          </a:xfrm>
          <a:prstGeom prst="rect">
            <a:avLst/>
          </a:prstGeom>
        </p:spPr>
      </p:pic>
      <p:sp>
        <p:nvSpPr>
          <p:cNvPr id="3" name="矩形 2"/>
          <p:cNvSpPr/>
          <p:nvPr/>
        </p:nvSpPr>
        <p:spPr>
          <a:xfrm>
            <a:off x="-33655" y="3036570"/>
            <a:ext cx="7136130" cy="194754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p:nvSpPr>
        <p:spPr>
          <a:xfrm>
            <a:off x="-33655" y="5093335"/>
            <a:ext cx="7136130" cy="332916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矩形 6"/>
          <p:cNvSpPr/>
          <p:nvPr/>
        </p:nvSpPr>
        <p:spPr>
          <a:xfrm>
            <a:off x="-33655" y="8524772"/>
            <a:ext cx="7136130" cy="196088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6" name="文本框 25"/>
          <p:cNvSpPr txBox="1"/>
          <p:nvPr/>
        </p:nvSpPr>
        <p:spPr>
          <a:xfrm>
            <a:off x="3632200" y="1581150"/>
            <a:ext cx="3653790" cy="571500"/>
          </a:xfrm>
          <a:prstGeom prst="rect">
            <a:avLst/>
          </a:prstGeom>
          <a:noFill/>
        </p:spPr>
        <p:txBody>
          <a:bodyPr wrap="square" lIns="0" rIns="0" rtlCol="0">
            <a:noAutofit/>
          </a:bodyPr>
          <a:lstStyle/>
          <a:p>
            <a:pPr algn="l"/>
            <a:r>
              <a:rPr lang="en-US" altLang="zh-CN" sz="2600" b="1" dirty="0">
                <a:solidFill>
                  <a:schemeClr val="bg1"/>
                </a:solidFill>
                <a:latin typeface="Poppins Medium" panose="02000000000000000000" charset="0"/>
                <a:ea typeface="Source Han Sans JP VF" panose="020B0200000000000000" charset="-122"/>
              </a:rPr>
              <a:t>5-star Fast Service</a:t>
            </a:r>
            <a:endParaRPr lang="en-US" altLang="zh-CN" sz="2600" b="1" dirty="0">
              <a:solidFill>
                <a:schemeClr val="bg1"/>
              </a:solidFill>
              <a:latin typeface="Poppins Medium" panose="02000000000000000000" charset="0"/>
              <a:ea typeface="Source Han Sans JP VF" panose="020B0200000000000000" charset="-122"/>
            </a:endParaRPr>
          </a:p>
        </p:txBody>
      </p:sp>
      <p:sp>
        <p:nvSpPr>
          <p:cNvPr id="8" name="文本框 7"/>
          <p:cNvSpPr txBox="1"/>
          <p:nvPr/>
        </p:nvSpPr>
        <p:spPr>
          <a:xfrm>
            <a:off x="443865" y="3207385"/>
            <a:ext cx="810895" cy="273685"/>
          </a:xfrm>
          <a:prstGeom prst="rect">
            <a:avLst/>
          </a:prstGeom>
          <a:noFill/>
        </p:spPr>
        <p:txBody>
          <a:bodyPr wrap="square" lIns="0" rIns="0" rtlCol="0">
            <a:noAutofit/>
          </a:bodyPr>
          <a:lstStyle/>
          <a:p>
            <a:pPr algn="l"/>
            <a:r>
              <a:rPr lang="en-US" altLang="zh-CN" sz="1300" b="1" dirty="0">
                <a:solidFill>
                  <a:srgbClr val="0C6A99"/>
                </a:solidFill>
                <a:latin typeface="Poppins Medium" panose="02000000000000000000" charset="0"/>
                <a:ea typeface="Source Han Sans JP VF" panose="020B0200000000000000" charset="-122"/>
              </a:rPr>
              <a:t>Efficient</a:t>
            </a:r>
            <a:endParaRPr lang="en-US" altLang="zh-CN" sz="1300" b="1" dirty="0">
              <a:solidFill>
                <a:srgbClr val="0C6A99"/>
              </a:solidFill>
              <a:latin typeface="Poppins Medium" panose="02000000000000000000" charset="0"/>
              <a:ea typeface="Source Han Sans JP VF" panose="020B0200000000000000" charset="-122"/>
            </a:endParaRPr>
          </a:p>
        </p:txBody>
      </p:sp>
      <p:sp>
        <p:nvSpPr>
          <p:cNvPr id="10" name="文本框 9"/>
          <p:cNvSpPr txBox="1"/>
          <p:nvPr/>
        </p:nvSpPr>
        <p:spPr>
          <a:xfrm>
            <a:off x="437515" y="3512185"/>
            <a:ext cx="4300855" cy="668020"/>
          </a:xfrm>
          <a:prstGeom prst="rect">
            <a:avLst/>
          </a:prstGeom>
          <a:noFill/>
        </p:spPr>
        <p:txBody>
          <a:bodyPr wrap="square" lIns="0" rIns="0" rtlCol="0">
            <a:noAutofit/>
          </a:bodyPr>
          <a:lstStyle/>
          <a:p>
            <a:pPr marL="171450" indent="-171450" algn="l">
              <a:lnSpc>
                <a:spcPct val="150000"/>
              </a:lnSpc>
              <a:spcBef>
                <a:spcPts val="0"/>
              </a:spcBef>
              <a:spcAft>
                <a:spcPts val="0"/>
              </a:spcAft>
              <a:buFont typeface="Arial" panose="020B0604020202020204" pitchFamily="34" charset="0"/>
              <a:buChar char="•"/>
            </a:pPr>
            <a:r>
              <a:rPr lang="en-US" altLang="zh-CN" sz="1000" dirty="0">
                <a:solidFill>
                  <a:schemeClr val="tx1">
                    <a:lumMod val="65000"/>
                    <a:lumOff val="35000"/>
                  </a:schemeClr>
                </a:solidFill>
                <a:latin typeface="Poppins Medium" panose="02000000000000000000" charset="0"/>
                <a:ea typeface="Source Han Sans JP VF" panose="020B0200000000000000" charset="-122"/>
              </a:rPr>
              <a:t>Our repair hotline is available 24/7.</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a:p>
            <a:pPr marL="171450" indent="-171450" algn="l">
              <a:lnSpc>
                <a:spcPct val="150000"/>
              </a:lnSpc>
              <a:spcBef>
                <a:spcPts val="0"/>
              </a:spcBef>
              <a:spcAft>
                <a:spcPts val="0"/>
              </a:spcAft>
              <a:buFont typeface="Arial" panose="020B0604020202020204" pitchFamily="34" charset="0"/>
              <a:buChar char="•"/>
            </a:pPr>
            <a:r>
              <a:rPr lang="en-US" altLang="zh-CN" sz="1000" dirty="0">
                <a:solidFill>
                  <a:schemeClr val="tx1">
                    <a:lumMod val="65000"/>
                    <a:lumOff val="35000"/>
                  </a:schemeClr>
                </a:solidFill>
                <a:latin typeface="Poppins Medium" panose="02000000000000000000" charset="0"/>
                <a:ea typeface="Source Han Sans JP VF" panose="020B0200000000000000" charset="-122"/>
              </a:rPr>
              <a:t>A professional engineer will respond to customer inquiries within 10 minutes and provide a repair plan within 1 hour.</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p:txBody>
      </p:sp>
      <p:sp>
        <p:nvSpPr>
          <p:cNvPr id="11" name="文本框 10"/>
          <p:cNvSpPr txBox="1"/>
          <p:nvPr/>
        </p:nvSpPr>
        <p:spPr>
          <a:xfrm>
            <a:off x="443865" y="5282565"/>
            <a:ext cx="1095375" cy="264795"/>
          </a:xfrm>
          <a:prstGeom prst="rect">
            <a:avLst/>
          </a:prstGeom>
          <a:noFill/>
        </p:spPr>
        <p:txBody>
          <a:bodyPr wrap="square" lIns="0" rIns="0" rtlCol="0">
            <a:noAutofit/>
          </a:bodyPr>
          <a:lstStyle/>
          <a:p>
            <a:pPr algn="l"/>
            <a:r>
              <a:rPr lang="en-US" altLang="zh-CN" sz="1300" b="1" dirty="0">
                <a:solidFill>
                  <a:srgbClr val="0C6A99"/>
                </a:solidFill>
                <a:latin typeface="Poppins Medium" panose="02000000000000000000" charset="0"/>
                <a:ea typeface="Source Han Sans JP VF" panose="020B0200000000000000" charset="-122"/>
              </a:rPr>
              <a:t>Professional</a:t>
            </a:r>
            <a:endParaRPr lang="en-US" altLang="zh-CN" sz="1300" b="1" dirty="0">
              <a:solidFill>
                <a:srgbClr val="0C6A99"/>
              </a:solidFill>
              <a:latin typeface="Poppins Medium" panose="02000000000000000000" charset="0"/>
              <a:ea typeface="Source Han Sans JP VF" panose="020B0200000000000000" charset="-122"/>
            </a:endParaRPr>
          </a:p>
        </p:txBody>
      </p:sp>
      <p:sp>
        <p:nvSpPr>
          <p:cNvPr id="12" name="文本框 11"/>
          <p:cNvSpPr txBox="1"/>
          <p:nvPr/>
        </p:nvSpPr>
        <p:spPr>
          <a:xfrm>
            <a:off x="231006" y="5587365"/>
            <a:ext cx="4781473" cy="2399665"/>
          </a:xfrm>
          <a:prstGeom prst="rect">
            <a:avLst/>
          </a:prstGeom>
          <a:noFill/>
        </p:spPr>
        <p:txBody>
          <a:bodyPr wrap="square" lIns="0" rIns="0" rtlCol="0">
            <a:spAutoFit/>
          </a:bodyPr>
          <a:lstStyle/>
          <a:p>
            <a:pPr marL="171450" indent="-171450" algn="l">
              <a:lnSpc>
                <a:spcPct val="150000"/>
              </a:lnSpc>
              <a:spcBef>
                <a:spcPts val="0"/>
              </a:spcBef>
              <a:spcAft>
                <a:spcPts val="0"/>
              </a:spcAft>
              <a:buFont typeface="Arial" panose="020B0604020202020204" pitchFamily="34" charset="0"/>
              <a:buChar char="•"/>
            </a:pPr>
            <a:r>
              <a:rPr lang="en-US" altLang="zh-CN" sz="1000" b="1" dirty="0">
                <a:solidFill>
                  <a:schemeClr val="tx1">
                    <a:lumMod val="65000"/>
                    <a:lumOff val="35000"/>
                  </a:schemeClr>
                </a:solidFill>
                <a:latin typeface="Poppins Medium" panose="02000000000000000000" charset="0"/>
                <a:ea typeface="Source Han Sans JP VF" panose="020B0200000000000000" charset="-122"/>
              </a:rPr>
              <a:t>Custom Service: </a:t>
            </a:r>
            <a:r>
              <a:rPr lang="en-US" altLang="zh-CN" sz="1000" dirty="0">
                <a:solidFill>
                  <a:schemeClr val="tx1">
                    <a:lumMod val="65000"/>
                    <a:lumOff val="35000"/>
                  </a:schemeClr>
                </a:solidFill>
                <a:latin typeface="Poppins Medium" panose="02000000000000000000" charset="0"/>
                <a:ea typeface="Source Han Sans JP VF" panose="020B0200000000000000" charset="-122"/>
              </a:rPr>
              <a:t>Tailored service plans based on the specific needs of the customer.  </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a:p>
            <a:pPr marL="171450" indent="-171450" algn="l">
              <a:lnSpc>
                <a:spcPct val="150000"/>
              </a:lnSpc>
              <a:spcBef>
                <a:spcPts val="0"/>
              </a:spcBef>
              <a:spcAft>
                <a:spcPts val="0"/>
              </a:spcAft>
              <a:buFont typeface="Arial" panose="020B0604020202020204" pitchFamily="34" charset="0"/>
              <a:buChar char="•"/>
            </a:pPr>
            <a:r>
              <a:rPr lang="en-US" altLang="zh-CN" sz="1000" b="1" dirty="0">
                <a:solidFill>
                  <a:schemeClr val="tx1">
                    <a:lumMod val="65000"/>
                    <a:lumOff val="35000"/>
                  </a:schemeClr>
                </a:solidFill>
                <a:latin typeface="Poppins Medium" panose="02000000000000000000" charset="0"/>
                <a:ea typeface="Source Han Sans JP VF" panose="020B0200000000000000" charset="-122"/>
              </a:rPr>
              <a:t>Service Engineer Certification System: </a:t>
            </a:r>
            <a:r>
              <a:rPr lang="en-US" altLang="zh-CN" sz="1000" dirty="0">
                <a:solidFill>
                  <a:schemeClr val="tx1">
                    <a:lumMod val="65000"/>
                    <a:lumOff val="35000"/>
                  </a:schemeClr>
                </a:solidFill>
                <a:latin typeface="Poppins Medium" panose="02000000000000000000" charset="0"/>
                <a:ea typeface="Source Han Sans JP VF" panose="020B0200000000000000" charset="-122"/>
              </a:rPr>
              <a:t>Each service engineer undergoes rigorous training and assessment before being certified to work.</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a:p>
            <a:pPr marL="171450" indent="-171450" algn="l">
              <a:lnSpc>
                <a:spcPct val="150000"/>
              </a:lnSpc>
              <a:spcBef>
                <a:spcPts val="0"/>
              </a:spcBef>
              <a:spcAft>
                <a:spcPts val="0"/>
              </a:spcAft>
              <a:buFont typeface="Arial" panose="020B0604020202020204" pitchFamily="34" charset="0"/>
              <a:buChar char="•"/>
            </a:pPr>
            <a:r>
              <a:rPr lang="en-US" altLang="zh-CN" sz="1000" b="1" dirty="0">
                <a:solidFill>
                  <a:schemeClr val="tx1">
                    <a:lumMod val="65000"/>
                    <a:lumOff val="35000"/>
                  </a:schemeClr>
                </a:solidFill>
                <a:latin typeface="Poppins Medium" panose="02000000000000000000" charset="0"/>
                <a:ea typeface="Source Han Sans JP VF" panose="020B0200000000000000" charset="-122"/>
              </a:rPr>
              <a:t>Common Issues Training: </a:t>
            </a:r>
            <a:r>
              <a:rPr lang="en-US" altLang="zh-CN" sz="1000" dirty="0">
                <a:solidFill>
                  <a:schemeClr val="tx1">
                    <a:lumMod val="65000"/>
                    <a:lumOff val="35000"/>
                  </a:schemeClr>
                </a:solidFill>
                <a:latin typeface="Poppins Medium" panose="02000000000000000000" charset="0"/>
                <a:ea typeface="Source Han Sans JP VF" panose="020B0200000000000000" charset="-122"/>
              </a:rPr>
              <a:t>Create a manual for common issues based on equipment models, with certified engineers providing customer training.</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a:p>
            <a:pPr marL="171450" indent="-171450" algn="l">
              <a:lnSpc>
                <a:spcPct val="150000"/>
              </a:lnSpc>
              <a:spcBef>
                <a:spcPts val="0"/>
              </a:spcBef>
              <a:spcAft>
                <a:spcPts val="0"/>
              </a:spcAft>
              <a:buFont typeface="Arial" panose="020B0604020202020204" pitchFamily="34" charset="0"/>
              <a:buChar char="•"/>
            </a:pPr>
            <a:r>
              <a:rPr lang="en-US" altLang="zh-CN" sz="1000" b="1" dirty="0">
                <a:solidFill>
                  <a:schemeClr val="tx1">
                    <a:lumMod val="65000"/>
                    <a:lumOff val="35000"/>
                  </a:schemeClr>
                </a:solidFill>
                <a:latin typeface="Poppins Medium" panose="02000000000000000000" charset="0"/>
                <a:ea typeface="Source Han Sans JP VF" panose="020B0200000000000000" charset="-122"/>
              </a:rPr>
              <a:t>Online Guidance: </a:t>
            </a:r>
            <a:r>
              <a:rPr lang="en-US" altLang="zh-CN" sz="1000" dirty="0">
                <a:solidFill>
                  <a:schemeClr val="tx1">
                    <a:lumMod val="65000"/>
                    <a:lumOff val="35000"/>
                  </a:schemeClr>
                </a:solidFill>
                <a:latin typeface="Poppins Medium" panose="02000000000000000000" charset="0"/>
                <a:ea typeface="Source Han Sans JP VF" panose="020B0200000000000000" charset="-122"/>
              </a:rPr>
              <a:t>Experienced senior engineers offer support through phone or video calls to help customers resolve issues.</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a:p>
            <a:pPr marL="171450" indent="-171450" algn="l">
              <a:lnSpc>
                <a:spcPct val="150000"/>
              </a:lnSpc>
              <a:spcBef>
                <a:spcPts val="0"/>
              </a:spcBef>
              <a:spcAft>
                <a:spcPts val="0"/>
              </a:spcAft>
              <a:buFont typeface="Arial" panose="020B0604020202020204" pitchFamily="34" charset="0"/>
              <a:buChar char="•"/>
            </a:pPr>
            <a:r>
              <a:rPr lang="en-US" altLang="zh-CN" sz="1000" b="1" dirty="0">
                <a:solidFill>
                  <a:schemeClr val="tx1">
                    <a:lumMod val="65000"/>
                    <a:lumOff val="35000"/>
                  </a:schemeClr>
                </a:solidFill>
                <a:latin typeface="Poppins Medium" panose="02000000000000000000" charset="0"/>
                <a:ea typeface="Source Han Sans JP VF" panose="020B0200000000000000" charset="-122"/>
              </a:rPr>
              <a:t>Professional Technical Support: </a:t>
            </a:r>
            <a:r>
              <a:rPr lang="en-US" altLang="zh-CN" sz="1000" dirty="0">
                <a:solidFill>
                  <a:schemeClr val="tx1">
                    <a:lumMod val="65000"/>
                    <a:lumOff val="35000"/>
                  </a:schemeClr>
                </a:solidFill>
                <a:latin typeface="Poppins Medium" panose="02000000000000000000" charset="0"/>
                <a:ea typeface="Source Han Sans JP VF" panose="020B0200000000000000" charset="-122"/>
              </a:rPr>
              <a:t>The equipment is properly calibrated during the first installation, and similar issues are resolved in one go.</a:t>
            </a:r>
            <a:endParaRPr lang="en-US" altLang="zh-CN" sz="1000" dirty="0">
              <a:solidFill>
                <a:schemeClr val="tx1">
                  <a:lumMod val="65000"/>
                  <a:lumOff val="35000"/>
                </a:schemeClr>
              </a:solidFill>
              <a:latin typeface="Poppins Medium" panose="02000000000000000000" charset="0"/>
              <a:ea typeface="Source Han Sans JP VF" panose="020B0200000000000000" charset="-122"/>
            </a:endParaRPr>
          </a:p>
        </p:txBody>
      </p:sp>
      <p:sp>
        <p:nvSpPr>
          <p:cNvPr id="13" name="文本框 12"/>
          <p:cNvSpPr txBox="1"/>
          <p:nvPr/>
        </p:nvSpPr>
        <p:spPr>
          <a:xfrm>
            <a:off x="423704" y="8568102"/>
            <a:ext cx="1391285" cy="273685"/>
          </a:xfrm>
          <a:prstGeom prst="rect">
            <a:avLst/>
          </a:prstGeom>
          <a:noFill/>
        </p:spPr>
        <p:txBody>
          <a:bodyPr wrap="square" lIns="0" rIns="0" rtlCol="0">
            <a:noAutofit/>
          </a:bodyPr>
          <a:lstStyle/>
          <a:p>
            <a:pPr algn="l"/>
            <a:r>
              <a:rPr lang="en-US" altLang="zh-CN" sz="1300" b="1" dirty="0">
                <a:solidFill>
                  <a:srgbClr val="0C6A99"/>
                </a:solidFill>
                <a:latin typeface="Poppins Medium" panose="02000000000000000000" charset="0"/>
                <a:ea typeface="Source Han Sans JP VF" panose="020B0200000000000000" charset="-122"/>
              </a:rPr>
              <a:t>Comprehensive</a:t>
            </a:r>
            <a:endParaRPr lang="en-US" altLang="zh-CN" sz="1300" b="1" dirty="0">
              <a:solidFill>
                <a:srgbClr val="0C6A99"/>
              </a:solidFill>
              <a:latin typeface="Poppins Medium" panose="02000000000000000000" charset="0"/>
              <a:ea typeface="Source Han Sans JP VF" panose="020B0200000000000000" charset="-122"/>
            </a:endParaRPr>
          </a:p>
        </p:txBody>
      </p:sp>
      <p:sp>
        <p:nvSpPr>
          <p:cNvPr id="14" name="文本框 13"/>
          <p:cNvSpPr txBox="1"/>
          <p:nvPr/>
        </p:nvSpPr>
        <p:spPr>
          <a:xfrm>
            <a:off x="190818" y="8841787"/>
            <a:ext cx="4665345" cy="1680973"/>
          </a:xfrm>
          <a:prstGeom prst="rect">
            <a:avLst/>
          </a:prstGeom>
          <a:noFill/>
        </p:spPr>
        <p:txBody>
          <a:bodyPr wrap="square" lIns="0" rIns="0" rtlCol="0">
            <a:spAutoFit/>
          </a:bodyPr>
          <a:lstStyle/>
          <a:p>
            <a:pPr marL="171450" indent="-171450" algn="l">
              <a:lnSpc>
                <a:spcPct val="150000"/>
              </a:lnSpc>
              <a:spcBef>
                <a:spcPts val="0"/>
              </a:spcBef>
              <a:spcAft>
                <a:spcPts val="0"/>
              </a:spcAft>
              <a:buFont typeface="Arial" panose="020B0604020202020204" pitchFamily="34" charset="0"/>
              <a:buChar char="•"/>
            </a:pPr>
            <a:r>
              <a:rPr lang="en-US" altLang="zh-CN" sz="1000" b="1" dirty="0">
                <a:solidFill>
                  <a:schemeClr val="tx1">
                    <a:lumMod val="65000"/>
                    <a:lumOff val="35000"/>
                  </a:schemeClr>
                </a:solidFill>
                <a:latin typeface="微软雅黑" panose="020B0503020204020204" charset="-122"/>
                <a:ea typeface="微软雅黑" panose="020B0503020204020204" charset="-122"/>
              </a:rPr>
              <a:t>Pre-service: </a:t>
            </a:r>
            <a:r>
              <a:rPr lang="en-US" altLang="zh-CN" sz="1000" dirty="0">
                <a:solidFill>
                  <a:schemeClr val="tx1">
                    <a:lumMod val="65000"/>
                    <a:lumOff val="35000"/>
                  </a:schemeClr>
                </a:solidFill>
                <a:latin typeface="微软雅黑" panose="020B0503020204020204" charset="-122"/>
                <a:ea typeface="微软雅黑" panose="020B0503020204020204" charset="-122"/>
              </a:rPr>
              <a:t>Theoretical and hands-on operation training, common fault self-diagnosis training, quick repair guidance for troubleshooting, usage reminders.  </a:t>
            </a:r>
            <a:endParaRPr lang="en-US" altLang="zh-CN" sz="1000" dirty="0">
              <a:solidFill>
                <a:schemeClr val="tx1">
                  <a:lumMod val="65000"/>
                  <a:lumOff val="35000"/>
                </a:schemeClr>
              </a:solidFill>
              <a:latin typeface="微软雅黑" panose="020B0503020204020204" charset="-122"/>
              <a:ea typeface="微软雅黑" panose="020B0503020204020204" charset="-122"/>
            </a:endParaRPr>
          </a:p>
          <a:p>
            <a:pPr marL="171450" indent="-171450" algn="l">
              <a:lnSpc>
                <a:spcPct val="150000"/>
              </a:lnSpc>
              <a:spcBef>
                <a:spcPts val="0"/>
              </a:spcBef>
              <a:spcAft>
                <a:spcPts val="0"/>
              </a:spcAft>
              <a:buFont typeface="Arial" panose="020B0604020202020204" pitchFamily="34" charset="0"/>
              <a:buChar char="•"/>
            </a:pPr>
            <a:r>
              <a:rPr lang="en-US" altLang="zh-CN" sz="1000" b="1" dirty="0">
                <a:solidFill>
                  <a:schemeClr val="tx1">
                    <a:lumMod val="65000"/>
                    <a:lumOff val="35000"/>
                  </a:schemeClr>
                </a:solidFill>
                <a:latin typeface="微软雅黑" panose="020B0503020204020204" charset="-122"/>
                <a:ea typeface="微软雅黑" panose="020B0503020204020204" charset="-122"/>
              </a:rPr>
              <a:t>Regular Service: </a:t>
            </a:r>
            <a:r>
              <a:rPr lang="en-US" altLang="zh-CN" sz="1000" dirty="0">
                <a:solidFill>
                  <a:schemeClr val="tx1">
                    <a:lumMod val="65000"/>
                    <a:lumOff val="35000"/>
                  </a:schemeClr>
                </a:solidFill>
                <a:latin typeface="微软雅黑" panose="020B0503020204020204" charset="-122"/>
                <a:ea typeface="微软雅黑" panose="020B0503020204020204" charset="-122"/>
              </a:rPr>
              <a:t>Regular maintenance reminders, on-site services, periodic promotional activities.</a:t>
            </a:r>
            <a:endParaRPr lang="en-US" altLang="zh-CN" sz="1000" dirty="0">
              <a:solidFill>
                <a:schemeClr val="tx1">
                  <a:lumMod val="65000"/>
                  <a:lumOff val="35000"/>
                </a:schemeClr>
              </a:solidFill>
              <a:latin typeface="微软雅黑" panose="020B0503020204020204" charset="-122"/>
              <a:ea typeface="微软雅黑" panose="020B0503020204020204" charset="-122"/>
            </a:endParaRPr>
          </a:p>
          <a:p>
            <a:pPr marL="171450" indent="-171450" algn="l">
              <a:lnSpc>
                <a:spcPct val="150000"/>
              </a:lnSpc>
              <a:spcBef>
                <a:spcPts val="0"/>
              </a:spcBef>
              <a:spcAft>
                <a:spcPts val="0"/>
              </a:spcAft>
              <a:buFont typeface="Arial" panose="020B0604020202020204" pitchFamily="34" charset="0"/>
              <a:buChar char="•"/>
            </a:pPr>
            <a:r>
              <a:rPr lang="en-US" altLang="zh-CN" sz="1000" b="1" dirty="0">
                <a:solidFill>
                  <a:schemeClr val="tx1">
                    <a:lumMod val="65000"/>
                    <a:lumOff val="35000"/>
                  </a:schemeClr>
                </a:solidFill>
                <a:latin typeface="微软雅黑" panose="020B0503020204020204" charset="-122"/>
                <a:ea typeface="微软雅黑" panose="020B0503020204020204" charset="-122"/>
              </a:rPr>
              <a:t>Value-added Service: </a:t>
            </a:r>
            <a:r>
              <a:rPr lang="en-US" altLang="zh-CN" sz="1000" dirty="0">
                <a:solidFill>
                  <a:schemeClr val="tx1">
                    <a:lumMod val="65000"/>
                    <a:lumOff val="35000"/>
                  </a:schemeClr>
                </a:solidFill>
                <a:latin typeface="微软雅黑" panose="020B0503020204020204" charset="-122"/>
                <a:ea typeface="微软雅黑" panose="020B0503020204020204" charset="-122"/>
              </a:rPr>
              <a:t>Equipment software and hardware upgrades, financing lease services, extended warranty services.</a:t>
            </a:r>
            <a:endParaRPr lang="en-US" altLang="zh-CN" sz="1000" dirty="0">
              <a:solidFill>
                <a:schemeClr val="tx1">
                  <a:lumMod val="65000"/>
                  <a:lumOff val="35000"/>
                </a:schemeClr>
              </a:solidFill>
              <a:latin typeface="微软雅黑" panose="020B0503020204020204" charset="-122"/>
              <a:ea typeface="微软雅黑" panose="020B0503020204020204" charset="-122"/>
            </a:endParaRPr>
          </a:p>
        </p:txBody>
      </p:sp>
      <p:sp>
        <p:nvSpPr>
          <p:cNvPr id="33" name="副标题 2"/>
          <p:cNvSpPr>
            <a:spLocks noGrp="1"/>
          </p:cNvSpPr>
          <p:nvPr/>
        </p:nvSpPr>
        <p:spPr>
          <a:xfrm>
            <a:off x="6761480" y="101523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17</a:t>
            </a:r>
            <a:endParaRPr lang="en-US" altLang="zh-CN" sz="1000" dirty="0">
              <a:solidFill>
                <a:srgbClr val="0A69A5"/>
              </a:solidFill>
              <a:latin typeface="微软雅黑" panose="020B0503020204020204" charset="-122"/>
              <a:cs typeface="微软雅黑" panose="020B0503020204020204" charset="-122"/>
            </a:endParaRPr>
          </a:p>
        </p:txBody>
      </p:sp>
      <p:pic>
        <p:nvPicPr>
          <p:cNvPr id="21" name="图片 20" descr="202412国内技术方案-更改-61"/>
          <p:cNvPicPr>
            <a:picLocks noChangeAspect="1"/>
          </p:cNvPicPr>
          <p:nvPr/>
        </p:nvPicPr>
        <p:blipFill>
          <a:blip r:embed="rId3"/>
          <a:stretch>
            <a:fillRect/>
          </a:stretch>
        </p:blipFill>
        <p:spPr>
          <a:xfrm>
            <a:off x="4843145" y="3182303"/>
            <a:ext cx="2117090" cy="1656080"/>
          </a:xfrm>
          <a:prstGeom prst="rect">
            <a:avLst/>
          </a:prstGeom>
        </p:spPr>
      </p:pic>
      <p:pic>
        <p:nvPicPr>
          <p:cNvPr id="22" name="图片 21" descr="202412国内技术方案-更改-62"/>
          <p:cNvPicPr>
            <a:picLocks noChangeAspect="1"/>
          </p:cNvPicPr>
          <p:nvPr/>
        </p:nvPicPr>
        <p:blipFill>
          <a:blip r:embed="rId4"/>
          <a:stretch>
            <a:fillRect/>
          </a:stretch>
        </p:blipFill>
        <p:spPr>
          <a:xfrm>
            <a:off x="5012479" y="5670447"/>
            <a:ext cx="2116455" cy="1108710"/>
          </a:xfrm>
          <a:prstGeom prst="rect">
            <a:avLst/>
          </a:prstGeom>
        </p:spPr>
      </p:pic>
      <p:pic>
        <p:nvPicPr>
          <p:cNvPr id="23" name="图片 22" descr="202412国内技术方案-更改-63"/>
          <p:cNvPicPr>
            <a:picLocks noChangeAspect="1"/>
          </p:cNvPicPr>
          <p:nvPr/>
        </p:nvPicPr>
        <p:blipFill>
          <a:blip r:embed="rId5"/>
          <a:stretch>
            <a:fillRect/>
          </a:stretch>
        </p:blipFill>
        <p:spPr>
          <a:xfrm>
            <a:off x="5012479" y="6833132"/>
            <a:ext cx="2117090" cy="1109345"/>
          </a:xfrm>
          <a:prstGeom prst="rect">
            <a:avLst/>
          </a:prstGeom>
        </p:spPr>
      </p:pic>
      <p:pic>
        <p:nvPicPr>
          <p:cNvPr id="24" name="图片 23" descr="202412国内技术方案-更改-64"/>
          <p:cNvPicPr>
            <a:picLocks noChangeAspect="1"/>
          </p:cNvPicPr>
          <p:nvPr/>
        </p:nvPicPr>
        <p:blipFill>
          <a:blip r:embed="rId6"/>
          <a:stretch>
            <a:fillRect/>
          </a:stretch>
        </p:blipFill>
        <p:spPr>
          <a:xfrm>
            <a:off x="4830445" y="8672410"/>
            <a:ext cx="2129790" cy="166560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22225" y="-15240"/>
            <a:ext cx="7604760" cy="10708005"/>
          </a:xfrm>
          <a:prstGeom prst="rect">
            <a:avLst/>
          </a:prstGeom>
          <a:solidFill>
            <a:srgbClr val="D8DCD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dirty="0"/>
              <a:t> </a:t>
            </a:r>
            <a:endParaRPr lang="en-US" altLang="zh-CN" dirty="0"/>
          </a:p>
        </p:txBody>
      </p:sp>
      <p:pic>
        <p:nvPicPr>
          <p:cNvPr id="41" name="图片 40" descr="202412国内技术方案-更改-41"/>
          <p:cNvPicPr>
            <a:picLocks noChangeAspect="1"/>
          </p:cNvPicPr>
          <p:nvPr/>
        </p:nvPicPr>
        <p:blipFill>
          <a:blip r:embed="rId1"/>
          <a:stretch>
            <a:fillRect/>
          </a:stretch>
        </p:blipFill>
        <p:spPr>
          <a:xfrm>
            <a:off x="457518" y="7958455"/>
            <a:ext cx="1563370" cy="1563370"/>
          </a:xfrm>
          <a:prstGeom prst="rect">
            <a:avLst/>
          </a:prstGeom>
        </p:spPr>
      </p:pic>
      <p:pic>
        <p:nvPicPr>
          <p:cNvPr id="8" name="图片 7" descr="会放照片-10"/>
          <p:cNvPicPr>
            <a:picLocks noChangeAspect="1"/>
          </p:cNvPicPr>
          <p:nvPr/>
        </p:nvPicPr>
        <p:blipFill>
          <a:blip r:embed="rId2"/>
          <a:stretch>
            <a:fillRect/>
          </a:stretch>
        </p:blipFill>
        <p:spPr>
          <a:xfrm>
            <a:off x="3818890" y="1233170"/>
            <a:ext cx="1562100" cy="1562100"/>
          </a:xfrm>
          <a:prstGeom prst="rect">
            <a:avLst/>
          </a:prstGeom>
        </p:spPr>
      </p:pic>
      <p:pic>
        <p:nvPicPr>
          <p:cNvPr id="9" name="图片 8" descr="E:/2025焦/技术方案ppt/管切/照片/会放照片-13.jpg会放照片-13"/>
          <p:cNvPicPr>
            <a:picLocks noChangeAspect="1"/>
          </p:cNvPicPr>
          <p:nvPr/>
        </p:nvPicPr>
        <p:blipFill>
          <a:blip r:embed="rId3"/>
          <a:srcRect/>
          <a:stretch>
            <a:fillRect/>
          </a:stretch>
        </p:blipFill>
        <p:spPr>
          <a:xfrm>
            <a:off x="459740" y="2915920"/>
            <a:ext cx="1562100" cy="1562100"/>
          </a:xfrm>
          <a:prstGeom prst="rect">
            <a:avLst/>
          </a:prstGeom>
        </p:spPr>
      </p:pic>
      <p:pic>
        <p:nvPicPr>
          <p:cNvPr id="10" name="图片 9" descr="会放照片-12"/>
          <p:cNvPicPr>
            <a:picLocks noChangeAspect="1"/>
          </p:cNvPicPr>
          <p:nvPr/>
        </p:nvPicPr>
        <p:blipFill>
          <a:blip r:embed="rId4"/>
          <a:stretch>
            <a:fillRect/>
          </a:stretch>
        </p:blipFill>
        <p:spPr>
          <a:xfrm>
            <a:off x="2141220" y="2915920"/>
            <a:ext cx="1562100" cy="1562100"/>
          </a:xfrm>
          <a:prstGeom prst="rect">
            <a:avLst/>
          </a:prstGeom>
        </p:spPr>
      </p:pic>
      <p:pic>
        <p:nvPicPr>
          <p:cNvPr id="11" name="图片 10" descr="会放照片-11"/>
          <p:cNvPicPr>
            <a:picLocks noChangeAspect="1"/>
          </p:cNvPicPr>
          <p:nvPr/>
        </p:nvPicPr>
        <p:blipFill>
          <a:blip r:embed="rId5"/>
          <a:stretch>
            <a:fillRect/>
          </a:stretch>
        </p:blipFill>
        <p:spPr>
          <a:xfrm>
            <a:off x="3818890" y="2915920"/>
            <a:ext cx="1562100" cy="1562100"/>
          </a:xfrm>
          <a:prstGeom prst="rect">
            <a:avLst/>
          </a:prstGeom>
        </p:spPr>
      </p:pic>
      <p:pic>
        <p:nvPicPr>
          <p:cNvPr id="12" name="图片 11" descr="E:/2025焦/技术方案ppt/管切/照片/会放照片-06.jpg会放照片-06"/>
          <p:cNvPicPr>
            <a:picLocks noChangeAspect="1"/>
          </p:cNvPicPr>
          <p:nvPr/>
        </p:nvPicPr>
        <p:blipFill>
          <a:blip r:embed="rId6"/>
          <a:srcRect/>
          <a:stretch>
            <a:fillRect/>
          </a:stretch>
        </p:blipFill>
        <p:spPr>
          <a:xfrm>
            <a:off x="454660" y="4583430"/>
            <a:ext cx="1562100" cy="1562100"/>
          </a:xfrm>
          <a:prstGeom prst="rect">
            <a:avLst/>
          </a:prstGeom>
        </p:spPr>
      </p:pic>
      <p:pic>
        <p:nvPicPr>
          <p:cNvPr id="13" name="图片 12" descr="E:/2025焦/技术方案ppt/管切/照片/会放照片-09.jpg会放照片-09"/>
          <p:cNvPicPr>
            <a:picLocks noChangeAspect="1"/>
          </p:cNvPicPr>
          <p:nvPr/>
        </p:nvPicPr>
        <p:blipFill>
          <a:blip r:embed="rId7"/>
          <a:srcRect/>
          <a:stretch>
            <a:fillRect/>
          </a:stretch>
        </p:blipFill>
        <p:spPr>
          <a:xfrm>
            <a:off x="5496560" y="2915920"/>
            <a:ext cx="1562100" cy="1562100"/>
          </a:xfrm>
          <a:prstGeom prst="rect">
            <a:avLst/>
          </a:prstGeom>
        </p:spPr>
      </p:pic>
      <p:pic>
        <p:nvPicPr>
          <p:cNvPr id="15" name="图片 14" descr="会放照片-16"/>
          <p:cNvPicPr>
            <a:picLocks noChangeAspect="1"/>
          </p:cNvPicPr>
          <p:nvPr/>
        </p:nvPicPr>
        <p:blipFill>
          <a:blip r:embed="rId8"/>
          <a:stretch>
            <a:fillRect/>
          </a:stretch>
        </p:blipFill>
        <p:spPr>
          <a:xfrm>
            <a:off x="5494655" y="4583430"/>
            <a:ext cx="1562100" cy="1562100"/>
          </a:xfrm>
          <a:prstGeom prst="rect">
            <a:avLst/>
          </a:prstGeom>
        </p:spPr>
      </p:pic>
      <p:pic>
        <p:nvPicPr>
          <p:cNvPr id="16" name="图片 15" descr="会放照片-14"/>
          <p:cNvPicPr>
            <a:picLocks noChangeAspect="1"/>
          </p:cNvPicPr>
          <p:nvPr/>
        </p:nvPicPr>
        <p:blipFill>
          <a:blip r:embed="rId9"/>
          <a:stretch>
            <a:fillRect/>
          </a:stretch>
        </p:blipFill>
        <p:spPr>
          <a:xfrm>
            <a:off x="3818890" y="7958455"/>
            <a:ext cx="1562100" cy="1562100"/>
          </a:xfrm>
          <a:prstGeom prst="rect">
            <a:avLst/>
          </a:prstGeom>
        </p:spPr>
      </p:pic>
      <p:pic>
        <p:nvPicPr>
          <p:cNvPr id="18" name="图片 17" descr="E:/2025焦/技术方案ppt/管切/照片/会放照片-08.jpg会放照片-08"/>
          <p:cNvPicPr>
            <a:picLocks noChangeAspect="1"/>
          </p:cNvPicPr>
          <p:nvPr/>
        </p:nvPicPr>
        <p:blipFill>
          <a:blip r:embed="rId10"/>
          <a:srcRect/>
          <a:stretch>
            <a:fillRect/>
          </a:stretch>
        </p:blipFill>
        <p:spPr>
          <a:xfrm>
            <a:off x="454660" y="6260465"/>
            <a:ext cx="1562100" cy="1562100"/>
          </a:xfrm>
          <a:prstGeom prst="rect">
            <a:avLst/>
          </a:prstGeom>
        </p:spPr>
      </p:pic>
      <p:pic>
        <p:nvPicPr>
          <p:cNvPr id="20" name="图片 19" descr="E:/2025焦/技术方案ppt/管切/照片/会放照片-04.jpg会放照片-04"/>
          <p:cNvPicPr>
            <a:picLocks noChangeAspect="1"/>
          </p:cNvPicPr>
          <p:nvPr/>
        </p:nvPicPr>
        <p:blipFill>
          <a:blip r:embed="rId11"/>
          <a:srcRect/>
          <a:stretch>
            <a:fillRect/>
          </a:stretch>
        </p:blipFill>
        <p:spPr>
          <a:xfrm>
            <a:off x="2136140" y="6260465"/>
            <a:ext cx="1562100" cy="1562100"/>
          </a:xfrm>
          <a:prstGeom prst="rect">
            <a:avLst/>
          </a:prstGeom>
        </p:spPr>
      </p:pic>
      <p:pic>
        <p:nvPicPr>
          <p:cNvPr id="21" name="图片 20" descr="会放照片-15"/>
          <p:cNvPicPr>
            <a:picLocks noChangeAspect="1"/>
          </p:cNvPicPr>
          <p:nvPr/>
        </p:nvPicPr>
        <p:blipFill>
          <a:blip r:embed="rId12"/>
          <a:stretch>
            <a:fillRect/>
          </a:stretch>
        </p:blipFill>
        <p:spPr>
          <a:xfrm>
            <a:off x="5495925" y="7958455"/>
            <a:ext cx="1562100" cy="1562100"/>
          </a:xfrm>
          <a:prstGeom prst="rect">
            <a:avLst/>
          </a:prstGeom>
        </p:spPr>
      </p:pic>
      <p:pic>
        <p:nvPicPr>
          <p:cNvPr id="22" name="图片 21" descr="E:/2025焦/技术方案ppt/管切/照片/会放照片-01.jpg会放照片-01"/>
          <p:cNvPicPr>
            <a:picLocks noChangeAspect="1"/>
          </p:cNvPicPr>
          <p:nvPr/>
        </p:nvPicPr>
        <p:blipFill>
          <a:blip r:embed="rId13"/>
          <a:srcRect/>
          <a:stretch>
            <a:fillRect/>
          </a:stretch>
        </p:blipFill>
        <p:spPr>
          <a:xfrm>
            <a:off x="2139315" y="7958455"/>
            <a:ext cx="1562100" cy="1562100"/>
          </a:xfrm>
          <a:prstGeom prst="rect">
            <a:avLst/>
          </a:prstGeom>
        </p:spPr>
      </p:pic>
      <p:pic>
        <p:nvPicPr>
          <p:cNvPr id="23" name="图片 22" descr="E:/2025焦/技术方案ppt/管切/照片/会放照片-05.jpg会放照片-05"/>
          <p:cNvPicPr>
            <a:picLocks noChangeAspect="1"/>
          </p:cNvPicPr>
          <p:nvPr/>
        </p:nvPicPr>
        <p:blipFill>
          <a:blip r:embed="rId14"/>
          <a:srcRect/>
          <a:stretch>
            <a:fillRect/>
          </a:stretch>
        </p:blipFill>
        <p:spPr>
          <a:xfrm>
            <a:off x="3818890" y="6260465"/>
            <a:ext cx="1562100" cy="1562100"/>
          </a:xfrm>
          <a:prstGeom prst="rect">
            <a:avLst/>
          </a:prstGeom>
        </p:spPr>
      </p:pic>
      <p:pic>
        <p:nvPicPr>
          <p:cNvPr id="28" name="图片 27" descr="E:/2025焦/技术方案ppt/管切/照片/会放照片-03.jpg会放照片-03"/>
          <p:cNvPicPr>
            <a:picLocks noChangeAspect="1"/>
          </p:cNvPicPr>
          <p:nvPr/>
        </p:nvPicPr>
        <p:blipFill>
          <a:blip r:embed="rId15"/>
          <a:srcRect/>
          <a:stretch>
            <a:fillRect/>
          </a:stretch>
        </p:blipFill>
        <p:spPr>
          <a:xfrm>
            <a:off x="2136140" y="4583430"/>
            <a:ext cx="1562100" cy="1562100"/>
          </a:xfrm>
          <a:prstGeom prst="rect">
            <a:avLst/>
          </a:prstGeom>
        </p:spPr>
      </p:pic>
      <p:pic>
        <p:nvPicPr>
          <p:cNvPr id="6" name="图片 5" descr="会放照片-14"/>
          <p:cNvPicPr>
            <a:picLocks noChangeAspect="1"/>
          </p:cNvPicPr>
          <p:nvPr/>
        </p:nvPicPr>
        <p:blipFill>
          <a:blip r:embed="rId9"/>
          <a:stretch>
            <a:fillRect/>
          </a:stretch>
        </p:blipFill>
        <p:spPr>
          <a:xfrm>
            <a:off x="2139315" y="1247775"/>
            <a:ext cx="1562100" cy="1562100"/>
          </a:xfrm>
          <a:prstGeom prst="rect">
            <a:avLst/>
          </a:prstGeom>
        </p:spPr>
      </p:pic>
      <p:sp>
        <p:nvSpPr>
          <p:cNvPr id="33" name="副标题 2"/>
          <p:cNvSpPr>
            <a:spLocks noGrp="1"/>
          </p:cNvSpPr>
          <p:nvPr/>
        </p:nvSpPr>
        <p:spPr>
          <a:xfrm>
            <a:off x="6761480" y="10152380"/>
            <a:ext cx="487045" cy="387985"/>
          </a:xfrm>
          <a:prstGeom prst="rect">
            <a:avLst/>
          </a:prstGeom>
        </p:spPr>
        <p:txBody>
          <a:bodyPr vert="horz" lIns="91440" tIns="45720" rIns="91440" bIns="45720" rtlCol="0">
            <a:normAutofit/>
          </a:bodyPr>
          <a:lstStyle>
            <a:lvl1pPr marL="0" indent="0" algn="ctr" defTabSz="756285" rtl="0" eaLnBrk="1" latinLnBrk="0" hangingPunct="1">
              <a:lnSpc>
                <a:spcPct val="90000"/>
              </a:lnSpc>
              <a:spcBef>
                <a:spcPts val="825"/>
              </a:spcBef>
              <a:buFont typeface="Arial" panose="020B0604020202020204" pitchFamily="34" charset="0"/>
              <a:buNone/>
              <a:defRPr sz="1985" kern="1200">
                <a:solidFill>
                  <a:schemeClr val="tx1"/>
                </a:solidFill>
                <a:latin typeface="+mn-lt"/>
                <a:ea typeface="+mn-ea"/>
                <a:cs typeface="+mn-cs"/>
              </a:defRPr>
            </a:lvl1pPr>
            <a:lvl2pPr marL="377825" indent="0" algn="ctr" defTabSz="756285" rtl="0" eaLnBrk="1" latinLnBrk="0" hangingPunct="1">
              <a:lnSpc>
                <a:spcPct val="90000"/>
              </a:lnSpc>
              <a:spcBef>
                <a:spcPct val="83000"/>
              </a:spcBef>
              <a:buFont typeface="Arial" panose="020B0604020202020204" pitchFamily="34" charset="0"/>
              <a:buNone/>
              <a:defRPr sz="1655" kern="1200">
                <a:solidFill>
                  <a:schemeClr val="tx1"/>
                </a:solidFill>
                <a:latin typeface="+mn-lt"/>
                <a:ea typeface="+mn-ea"/>
                <a:cs typeface="+mn-cs"/>
              </a:defRPr>
            </a:lvl2pPr>
            <a:lvl3pPr marL="756285" indent="0" algn="ctr" defTabSz="756285" rtl="0" eaLnBrk="1" latinLnBrk="0" hangingPunct="1">
              <a:lnSpc>
                <a:spcPct val="90000"/>
              </a:lnSpc>
              <a:spcBef>
                <a:spcPct val="83000"/>
              </a:spcBef>
              <a:buFont typeface="Arial" panose="020B0604020202020204" pitchFamily="34" charset="0"/>
              <a:buNone/>
              <a:defRPr sz="1490" kern="1200">
                <a:solidFill>
                  <a:schemeClr val="tx1"/>
                </a:solidFill>
                <a:latin typeface="+mn-lt"/>
                <a:ea typeface="+mn-ea"/>
                <a:cs typeface="+mn-cs"/>
              </a:defRPr>
            </a:lvl3pPr>
            <a:lvl4pPr marL="113411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4pPr>
            <a:lvl5pPr marL="151193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5pPr>
            <a:lvl6pPr marL="188976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6pPr>
            <a:lvl7pPr marL="226822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7pPr>
            <a:lvl8pPr marL="2646045"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8pPr>
            <a:lvl9pPr marL="3023870" indent="0" algn="ctr" defTabSz="756285" rtl="0" eaLnBrk="1" latinLnBrk="0" hangingPunct="1">
              <a:lnSpc>
                <a:spcPct val="90000"/>
              </a:lnSpc>
              <a:spcBef>
                <a:spcPct val="83000"/>
              </a:spcBef>
              <a:buFont typeface="Arial" panose="020B0604020202020204" pitchFamily="34" charset="0"/>
              <a:buNone/>
              <a:defRPr sz="1325" kern="1200">
                <a:solidFill>
                  <a:schemeClr val="tx1"/>
                </a:solidFill>
                <a:latin typeface="+mn-lt"/>
                <a:ea typeface="+mn-ea"/>
                <a:cs typeface="+mn-cs"/>
              </a:defRPr>
            </a:lvl9pPr>
          </a:lstStyle>
          <a:p>
            <a:r>
              <a:rPr lang="en-US" altLang="zh-CN" sz="1000" dirty="0">
                <a:solidFill>
                  <a:srgbClr val="0A69A5"/>
                </a:solidFill>
                <a:latin typeface="微软雅黑" panose="020B0503020204020204" charset="-122"/>
                <a:cs typeface="微软雅黑" panose="020B0503020204020204" charset="-122"/>
              </a:rPr>
              <a:t>18</a:t>
            </a:r>
            <a:endParaRPr lang="en-US" altLang="zh-CN" sz="1000" dirty="0">
              <a:solidFill>
                <a:srgbClr val="0A69A5"/>
              </a:solidFill>
              <a:latin typeface="微软雅黑" panose="020B0503020204020204" charset="-122"/>
              <a:cs typeface="微软雅黑" panose="020B0503020204020204" charset="-122"/>
            </a:endParaRPr>
          </a:p>
        </p:txBody>
      </p:sp>
      <p:sp>
        <p:nvSpPr>
          <p:cNvPr id="3" name="矩形 2"/>
          <p:cNvSpPr/>
          <p:nvPr/>
        </p:nvSpPr>
        <p:spPr>
          <a:xfrm>
            <a:off x="467360" y="1233170"/>
            <a:ext cx="1586230" cy="157797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矩形 6"/>
          <p:cNvSpPr/>
          <p:nvPr/>
        </p:nvSpPr>
        <p:spPr>
          <a:xfrm>
            <a:off x="5496560" y="1233170"/>
            <a:ext cx="1586230" cy="1577975"/>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矩形 13"/>
          <p:cNvSpPr/>
          <p:nvPr/>
        </p:nvSpPr>
        <p:spPr>
          <a:xfrm>
            <a:off x="3818255" y="4583430"/>
            <a:ext cx="1586230" cy="158813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矩形 18"/>
          <p:cNvSpPr/>
          <p:nvPr/>
        </p:nvSpPr>
        <p:spPr>
          <a:xfrm>
            <a:off x="5496560" y="6260465"/>
            <a:ext cx="1586230" cy="157797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25" name="图片 24" descr="202412国内技术方案-24"/>
          <p:cNvPicPr>
            <a:picLocks noChangeAspect="1"/>
          </p:cNvPicPr>
          <p:nvPr/>
        </p:nvPicPr>
        <p:blipFill>
          <a:blip r:embed="rId16"/>
          <a:stretch>
            <a:fillRect/>
          </a:stretch>
        </p:blipFill>
        <p:spPr>
          <a:xfrm>
            <a:off x="5647055" y="2487295"/>
            <a:ext cx="909955" cy="125730"/>
          </a:xfrm>
          <a:prstGeom prst="rect">
            <a:avLst/>
          </a:prstGeom>
        </p:spPr>
      </p:pic>
      <p:sp>
        <p:nvSpPr>
          <p:cNvPr id="26" name="文本框 25"/>
          <p:cNvSpPr txBox="1"/>
          <p:nvPr/>
        </p:nvSpPr>
        <p:spPr>
          <a:xfrm>
            <a:off x="3986530" y="5364480"/>
            <a:ext cx="1288114" cy="521970"/>
          </a:xfrm>
          <a:prstGeom prst="rect">
            <a:avLst/>
          </a:prstGeom>
          <a:noFill/>
        </p:spPr>
        <p:txBody>
          <a:bodyPr wrap="square" lIns="0" rIns="0" rtlCol="0">
            <a:spAutoFit/>
          </a:bodyPr>
          <a:lstStyle/>
          <a:p>
            <a:pPr algn="l"/>
            <a:r>
              <a:rPr lang="en-US" altLang="zh-CN" sz="1400" b="1" dirty="0">
                <a:solidFill>
                  <a:srgbClr val="0C6A99"/>
                </a:solidFill>
                <a:latin typeface="Poppins Medium" panose="02000000000000000000" charset="0"/>
                <a:ea typeface="Source Han Sans JP VF" panose="020B0200000000000000" charset="-122"/>
              </a:rPr>
              <a:t>Customer </a:t>
            </a:r>
            <a:endParaRPr lang="en-US" altLang="zh-CN" sz="1400" b="1" dirty="0">
              <a:solidFill>
                <a:srgbClr val="0C6A99"/>
              </a:solidFill>
              <a:latin typeface="Poppins Medium" panose="02000000000000000000" charset="0"/>
              <a:ea typeface="Source Han Sans JP VF" panose="020B0200000000000000" charset="-122"/>
            </a:endParaRPr>
          </a:p>
          <a:p>
            <a:pPr algn="l"/>
            <a:r>
              <a:rPr lang="en-US" altLang="zh-CN" sz="1400" b="1" dirty="0">
                <a:solidFill>
                  <a:srgbClr val="0C6A99"/>
                </a:solidFill>
                <a:latin typeface="Poppins Medium" panose="02000000000000000000" charset="0"/>
                <a:ea typeface="Source Han Sans JP VF" panose="020B0200000000000000" charset="-122"/>
              </a:rPr>
              <a:t>testimonials</a:t>
            </a:r>
            <a:endParaRPr lang="en-US" altLang="zh-CN" sz="1400" b="1" dirty="0">
              <a:solidFill>
                <a:srgbClr val="0C6A99"/>
              </a:solidFill>
              <a:latin typeface="Poppins Medium" panose="02000000000000000000" charset="0"/>
              <a:ea typeface="Source Han Sans JP VF" panose="020B0200000000000000" charset="-122"/>
            </a:endParaRPr>
          </a:p>
        </p:txBody>
      </p:sp>
      <p:pic>
        <p:nvPicPr>
          <p:cNvPr id="44" name="图片 43" descr="会放照片-02"/>
          <p:cNvPicPr>
            <a:picLocks noChangeAspect="1"/>
          </p:cNvPicPr>
          <p:nvPr/>
        </p:nvPicPr>
        <p:blipFill>
          <a:blip r:embed="rId17"/>
          <a:stretch>
            <a:fillRect/>
          </a:stretch>
        </p:blipFill>
        <p:spPr>
          <a:xfrm>
            <a:off x="459740" y="7960360"/>
            <a:ext cx="1562100" cy="15621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5963920" y="0"/>
            <a:ext cx="1130935" cy="659765"/>
          </a:xfrm>
          <a:prstGeom prst="rect">
            <a:avLst/>
          </a:prstGeom>
          <a:solidFill>
            <a:srgbClr val="0A69A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4" name="图片 3" descr="202412国内技术方案-24"/>
          <p:cNvPicPr>
            <a:picLocks noChangeAspect="1"/>
          </p:cNvPicPr>
          <p:nvPr/>
        </p:nvPicPr>
        <p:blipFill>
          <a:blip r:embed="rId1"/>
          <a:stretch>
            <a:fillRect/>
          </a:stretch>
        </p:blipFill>
        <p:spPr>
          <a:xfrm>
            <a:off x="6075680" y="398780"/>
            <a:ext cx="636905" cy="88265"/>
          </a:xfrm>
          <a:prstGeom prst="rect">
            <a:avLst/>
          </a:prstGeom>
        </p:spPr>
      </p:pic>
      <p:pic>
        <p:nvPicPr>
          <p:cNvPr id="3" name="图片 2" descr="202412国内技术方案-更改-26"/>
          <p:cNvPicPr>
            <a:picLocks noChangeAspect="1"/>
          </p:cNvPicPr>
          <p:nvPr/>
        </p:nvPicPr>
        <p:blipFill>
          <a:blip r:embed="rId2"/>
          <a:stretch>
            <a:fillRect/>
          </a:stretch>
        </p:blipFill>
        <p:spPr>
          <a:xfrm>
            <a:off x="116840" y="2518410"/>
            <a:ext cx="7791450" cy="3831590"/>
          </a:xfrm>
          <a:prstGeom prst="rect">
            <a:avLst/>
          </a:prstGeom>
        </p:spPr>
      </p:pic>
      <p:sp>
        <p:nvSpPr>
          <p:cNvPr id="5" name="椭圆 4"/>
          <p:cNvSpPr/>
          <p:nvPr/>
        </p:nvSpPr>
        <p:spPr>
          <a:xfrm>
            <a:off x="1253490" y="3749675"/>
            <a:ext cx="102870" cy="102870"/>
          </a:xfrm>
          <a:prstGeom prst="ellipse">
            <a:avLst/>
          </a:prstGeom>
          <a:solidFill>
            <a:srgbClr val="0C6A9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椭圆 5"/>
          <p:cNvSpPr/>
          <p:nvPr/>
        </p:nvSpPr>
        <p:spPr>
          <a:xfrm>
            <a:off x="4237990" y="3895725"/>
            <a:ext cx="102870" cy="102870"/>
          </a:xfrm>
          <a:prstGeom prst="ellipse">
            <a:avLst/>
          </a:prstGeom>
          <a:solidFill>
            <a:srgbClr val="0C6A9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椭圆 6"/>
          <p:cNvSpPr/>
          <p:nvPr/>
        </p:nvSpPr>
        <p:spPr>
          <a:xfrm>
            <a:off x="3676650" y="3400425"/>
            <a:ext cx="102870" cy="102870"/>
          </a:xfrm>
          <a:prstGeom prst="ellipse">
            <a:avLst/>
          </a:prstGeom>
          <a:solidFill>
            <a:srgbClr val="0C6A9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椭圆 7"/>
          <p:cNvSpPr/>
          <p:nvPr/>
        </p:nvSpPr>
        <p:spPr>
          <a:xfrm>
            <a:off x="4902200" y="3933825"/>
            <a:ext cx="102870" cy="102870"/>
          </a:xfrm>
          <a:prstGeom prst="ellipse">
            <a:avLst/>
          </a:prstGeom>
          <a:solidFill>
            <a:srgbClr val="0C6A9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椭圆 9"/>
          <p:cNvSpPr/>
          <p:nvPr/>
        </p:nvSpPr>
        <p:spPr>
          <a:xfrm>
            <a:off x="5137150" y="4137025"/>
            <a:ext cx="102870" cy="102870"/>
          </a:xfrm>
          <a:prstGeom prst="ellipse">
            <a:avLst/>
          </a:prstGeom>
          <a:solidFill>
            <a:srgbClr val="0C6A9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椭圆 10"/>
          <p:cNvSpPr/>
          <p:nvPr/>
        </p:nvSpPr>
        <p:spPr>
          <a:xfrm>
            <a:off x="5778500" y="4295775"/>
            <a:ext cx="102870" cy="102870"/>
          </a:xfrm>
          <a:prstGeom prst="ellipse">
            <a:avLst/>
          </a:prstGeom>
          <a:solidFill>
            <a:srgbClr val="0C6A9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椭圆 11"/>
          <p:cNvSpPr/>
          <p:nvPr/>
        </p:nvSpPr>
        <p:spPr>
          <a:xfrm>
            <a:off x="4578350" y="4137025"/>
            <a:ext cx="102870" cy="102870"/>
          </a:xfrm>
          <a:prstGeom prst="ellipse">
            <a:avLst/>
          </a:prstGeom>
          <a:solidFill>
            <a:srgbClr val="0C6A9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文本框 12"/>
          <p:cNvSpPr txBox="1"/>
          <p:nvPr/>
        </p:nvSpPr>
        <p:spPr>
          <a:xfrm>
            <a:off x="1285240" y="3690620"/>
            <a:ext cx="1555750" cy="213995"/>
          </a:xfrm>
          <a:prstGeom prst="rect">
            <a:avLst/>
          </a:prstGeom>
          <a:noFill/>
        </p:spPr>
        <p:txBody>
          <a:bodyPr wrap="square" rtlCol="0">
            <a:spAutoFit/>
          </a:bodyPr>
          <a:lstStyle/>
          <a:p>
            <a:r>
              <a:rPr lang="en-US" altLang="zh-CN" sz="800" dirty="0">
                <a:solidFill>
                  <a:schemeClr val="tx1">
                    <a:lumMod val="75000"/>
                    <a:lumOff val="25000"/>
                  </a:schemeClr>
                </a:solidFill>
                <a:latin typeface="Poppins Medium" panose="02000000000000000000" charset="0"/>
                <a:ea typeface="Source Han Sans JP VF" panose="020B0200000000000000" charset="-122"/>
              </a:rPr>
              <a:t>U.S. Subsidiary</a:t>
            </a:r>
            <a:endParaRPr lang="en-US" altLang="zh-CN" sz="800" dirty="0">
              <a:solidFill>
                <a:schemeClr val="tx1">
                  <a:lumMod val="75000"/>
                  <a:lumOff val="25000"/>
                </a:schemeClr>
              </a:solidFill>
              <a:latin typeface="Poppins Medium" panose="02000000000000000000" charset="0"/>
              <a:ea typeface="Source Han Sans JP VF" panose="020B0200000000000000" charset="-122"/>
            </a:endParaRPr>
          </a:p>
        </p:txBody>
      </p:sp>
      <p:sp>
        <p:nvSpPr>
          <p:cNvPr id="14" name="文本框 13"/>
          <p:cNvSpPr txBox="1"/>
          <p:nvPr/>
        </p:nvSpPr>
        <p:spPr>
          <a:xfrm>
            <a:off x="3728720" y="3345180"/>
            <a:ext cx="1555750" cy="213995"/>
          </a:xfrm>
          <a:prstGeom prst="rect">
            <a:avLst/>
          </a:prstGeom>
          <a:noFill/>
        </p:spPr>
        <p:txBody>
          <a:bodyPr wrap="square" rtlCol="0">
            <a:spAutoFit/>
          </a:bodyPr>
          <a:lstStyle/>
          <a:p>
            <a:r>
              <a:rPr lang="en-US" altLang="zh-CN" sz="800" dirty="0">
                <a:solidFill>
                  <a:schemeClr val="tx1">
                    <a:lumMod val="75000"/>
                    <a:lumOff val="25000"/>
                  </a:schemeClr>
                </a:solidFill>
                <a:latin typeface="Poppins Medium" panose="02000000000000000000" charset="0"/>
                <a:ea typeface="Source Han Sans JP VF" panose="020B0200000000000000" charset="-122"/>
              </a:rPr>
              <a:t>German Subsidiary</a:t>
            </a:r>
            <a:endParaRPr lang="en-US" altLang="zh-CN" sz="800" dirty="0">
              <a:solidFill>
                <a:schemeClr val="tx1">
                  <a:lumMod val="75000"/>
                  <a:lumOff val="25000"/>
                </a:schemeClr>
              </a:solidFill>
              <a:latin typeface="Poppins Medium" panose="02000000000000000000" charset="0"/>
              <a:ea typeface="Source Han Sans JP VF" panose="020B0200000000000000" charset="-122"/>
            </a:endParaRPr>
          </a:p>
        </p:txBody>
      </p:sp>
      <p:sp>
        <p:nvSpPr>
          <p:cNvPr id="15" name="文本框 14"/>
          <p:cNvSpPr txBox="1"/>
          <p:nvPr/>
        </p:nvSpPr>
        <p:spPr>
          <a:xfrm>
            <a:off x="3620135" y="3715067"/>
            <a:ext cx="1555750" cy="213995"/>
          </a:xfrm>
          <a:prstGeom prst="rect">
            <a:avLst/>
          </a:prstGeom>
          <a:noFill/>
        </p:spPr>
        <p:txBody>
          <a:bodyPr wrap="square" rtlCol="0">
            <a:spAutoFit/>
          </a:bodyPr>
          <a:lstStyle/>
          <a:p>
            <a:r>
              <a:rPr lang="en-US" altLang="zh-CN" sz="800" dirty="0">
                <a:solidFill>
                  <a:schemeClr val="tx1">
                    <a:lumMod val="75000"/>
                    <a:lumOff val="25000"/>
                  </a:schemeClr>
                </a:solidFill>
                <a:latin typeface="Poppins Medium" panose="02000000000000000000" charset="0"/>
                <a:ea typeface="Source Han Sans JP VF" panose="020B0200000000000000" charset="-122"/>
              </a:rPr>
              <a:t>Jordan Service Center</a:t>
            </a:r>
            <a:endParaRPr lang="en-US" altLang="zh-CN" sz="800" dirty="0">
              <a:solidFill>
                <a:schemeClr val="tx1">
                  <a:lumMod val="75000"/>
                  <a:lumOff val="25000"/>
                </a:schemeClr>
              </a:solidFill>
              <a:latin typeface="Poppins Medium" panose="02000000000000000000" charset="0"/>
              <a:ea typeface="Source Han Sans JP VF" panose="020B0200000000000000" charset="-122"/>
            </a:endParaRPr>
          </a:p>
        </p:txBody>
      </p:sp>
      <p:sp>
        <p:nvSpPr>
          <p:cNvPr id="16" name="文本框 15"/>
          <p:cNvSpPr txBox="1"/>
          <p:nvPr/>
        </p:nvSpPr>
        <p:spPr>
          <a:xfrm>
            <a:off x="4946650" y="3871595"/>
            <a:ext cx="1555750" cy="213995"/>
          </a:xfrm>
          <a:prstGeom prst="rect">
            <a:avLst/>
          </a:prstGeom>
          <a:noFill/>
        </p:spPr>
        <p:txBody>
          <a:bodyPr wrap="square" rtlCol="0">
            <a:spAutoFit/>
          </a:bodyPr>
          <a:lstStyle/>
          <a:p>
            <a:r>
              <a:rPr lang="en-US" altLang="zh-CN" sz="800" dirty="0">
                <a:solidFill>
                  <a:schemeClr val="tx1">
                    <a:lumMod val="75000"/>
                    <a:lumOff val="25000"/>
                  </a:schemeClr>
                </a:solidFill>
                <a:latin typeface="Poppins Medium" panose="02000000000000000000" charset="0"/>
                <a:ea typeface="Source Han Sans JP VF" panose="020B0200000000000000" charset="-122"/>
              </a:rPr>
              <a:t>Pakistan Service Center</a:t>
            </a:r>
            <a:endParaRPr lang="en-US" altLang="zh-CN" sz="800" dirty="0">
              <a:solidFill>
                <a:schemeClr val="tx1">
                  <a:lumMod val="75000"/>
                  <a:lumOff val="25000"/>
                </a:schemeClr>
              </a:solidFill>
              <a:latin typeface="Poppins Medium" panose="02000000000000000000" charset="0"/>
              <a:ea typeface="Source Han Sans JP VF" panose="020B0200000000000000" charset="-122"/>
            </a:endParaRPr>
          </a:p>
        </p:txBody>
      </p:sp>
      <p:sp>
        <p:nvSpPr>
          <p:cNvPr id="17" name="文本框 16"/>
          <p:cNvSpPr txBox="1"/>
          <p:nvPr/>
        </p:nvSpPr>
        <p:spPr>
          <a:xfrm>
            <a:off x="4119880" y="4211955"/>
            <a:ext cx="997585" cy="213995"/>
          </a:xfrm>
          <a:prstGeom prst="rect">
            <a:avLst/>
          </a:prstGeom>
          <a:noFill/>
        </p:spPr>
        <p:txBody>
          <a:bodyPr wrap="square" rtlCol="0">
            <a:spAutoFit/>
          </a:bodyPr>
          <a:lstStyle/>
          <a:p>
            <a:r>
              <a:rPr lang="en-US" altLang="zh-CN" sz="800" dirty="0">
                <a:solidFill>
                  <a:schemeClr val="tx1">
                    <a:lumMod val="75000"/>
                    <a:lumOff val="25000"/>
                  </a:schemeClr>
                </a:solidFill>
                <a:latin typeface="Poppins Medium" panose="02000000000000000000" charset="0"/>
                <a:ea typeface="Source Han Sans JP VF" panose="020B0200000000000000" charset="-122"/>
              </a:rPr>
              <a:t>UAE Subsidiary</a:t>
            </a:r>
            <a:endParaRPr lang="en-US" altLang="zh-CN" sz="800" dirty="0">
              <a:solidFill>
                <a:schemeClr val="tx1">
                  <a:lumMod val="75000"/>
                  <a:lumOff val="25000"/>
                </a:schemeClr>
              </a:solidFill>
              <a:latin typeface="Poppins Medium" panose="02000000000000000000" charset="0"/>
              <a:ea typeface="Source Han Sans JP VF" panose="020B0200000000000000" charset="-122"/>
            </a:endParaRPr>
          </a:p>
        </p:txBody>
      </p:sp>
      <p:sp>
        <p:nvSpPr>
          <p:cNvPr id="18" name="文本框 17"/>
          <p:cNvSpPr txBox="1"/>
          <p:nvPr/>
        </p:nvSpPr>
        <p:spPr>
          <a:xfrm>
            <a:off x="5816600" y="4239895"/>
            <a:ext cx="1555750" cy="213995"/>
          </a:xfrm>
          <a:prstGeom prst="rect">
            <a:avLst/>
          </a:prstGeom>
          <a:noFill/>
        </p:spPr>
        <p:txBody>
          <a:bodyPr wrap="square" rtlCol="0">
            <a:spAutoFit/>
          </a:bodyPr>
          <a:lstStyle/>
          <a:p>
            <a:r>
              <a:rPr lang="en-US" altLang="zh-CN" sz="800" dirty="0">
                <a:solidFill>
                  <a:schemeClr val="tx1">
                    <a:lumMod val="75000"/>
                    <a:lumOff val="25000"/>
                  </a:schemeClr>
                </a:solidFill>
                <a:latin typeface="Poppins Medium" panose="02000000000000000000" charset="0"/>
                <a:ea typeface="Source Han Sans JP VF" panose="020B0200000000000000" charset="-122"/>
              </a:rPr>
              <a:t>Vietnam Service Center</a:t>
            </a:r>
            <a:endParaRPr lang="en-US" altLang="zh-CN" sz="800" dirty="0">
              <a:solidFill>
                <a:schemeClr val="tx1">
                  <a:lumMod val="75000"/>
                  <a:lumOff val="25000"/>
                </a:schemeClr>
              </a:solidFill>
              <a:latin typeface="Poppins Medium" panose="02000000000000000000" charset="0"/>
              <a:ea typeface="Source Han Sans JP VF" panose="020B0200000000000000" charset="-122"/>
            </a:endParaRPr>
          </a:p>
        </p:txBody>
      </p:sp>
      <p:sp>
        <p:nvSpPr>
          <p:cNvPr id="19" name="文本框 18"/>
          <p:cNvSpPr txBox="1"/>
          <p:nvPr/>
        </p:nvSpPr>
        <p:spPr>
          <a:xfrm>
            <a:off x="5175885" y="4075430"/>
            <a:ext cx="1555750" cy="213995"/>
          </a:xfrm>
          <a:prstGeom prst="rect">
            <a:avLst/>
          </a:prstGeom>
          <a:noFill/>
        </p:spPr>
        <p:txBody>
          <a:bodyPr wrap="square" rtlCol="0">
            <a:spAutoFit/>
          </a:bodyPr>
          <a:lstStyle/>
          <a:p>
            <a:r>
              <a:rPr lang="en-US" altLang="zh-CN" sz="800" dirty="0">
                <a:solidFill>
                  <a:schemeClr val="tx1">
                    <a:lumMod val="75000"/>
                    <a:lumOff val="25000"/>
                  </a:schemeClr>
                </a:solidFill>
                <a:latin typeface="Poppins Medium" panose="02000000000000000000" charset="0"/>
                <a:ea typeface="Source Han Sans JP VF" panose="020B0200000000000000" charset="-122"/>
              </a:rPr>
              <a:t>India Service Center</a:t>
            </a:r>
            <a:endParaRPr lang="en-US" altLang="zh-CN" sz="800" dirty="0">
              <a:solidFill>
                <a:schemeClr val="tx1">
                  <a:lumMod val="75000"/>
                  <a:lumOff val="25000"/>
                </a:schemeClr>
              </a:solidFill>
              <a:latin typeface="Poppins Medium" panose="02000000000000000000" charset="0"/>
              <a:ea typeface="Source Han Sans JP VF" panose="020B0200000000000000" charset="-122"/>
            </a:endParaRPr>
          </a:p>
        </p:txBody>
      </p:sp>
      <p:sp>
        <p:nvSpPr>
          <p:cNvPr id="23" name="文本框 22"/>
          <p:cNvSpPr txBox="1"/>
          <p:nvPr/>
        </p:nvSpPr>
        <p:spPr>
          <a:xfrm>
            <a:off x="488950" y="8488045"/>
            <a:ext cx="5392420" cy="1327150"/>
          </a:xfrm>
          <a:prstGeom prst="rect">
            <a:avLst/>
          </a:prstGeom>
          <a:noFill/>
        </p:spPr>
        <p:txBody>
          <a:bodyPr wrap="square" lIns="0" rIns="0" rtlCol="0">
            <a:noAutofit/>
          </a:bodyPr>
          <a:lstStyle/>
          <a:p>
            <a:pPr>
              <a:lnSpc>
                <a:spcPct val="145000"/>
              </a:lnSpc>
              <a:spcBef>
                <a:spcPts val="0"/>
              </a:spcBef>
              <a:spcAft>
                <a:spcPts val="0"/>
              </a:spcAft>
            </a:pPr>
            <a:r>
              <a:rPr lang="en-US" altLang="zh-CN" sz="1300" dirty="0">
                <a:solidFill>
                  <a:schemeClr val="tx1">
                    <a:lumMod val="65000"/>
                    <a:lumOff val="35000"/>
                  </a:schemeClr>
                </a:solidFill>
                <a:latin typeface="Poppins Medium" panose="02000000000000000000" charset="0"/>
                <a:ea typeface="Source Han Sans JP VF" panose="020B0200000000000000" charset="-122"/>
              </a:rPr>
              <a:t>E-mail: senfeng@sfcnclaser.com</a:t>
            </a:r>
            <a:endParaRPr lang="en-US" altLang="zh-CN" sz="1300" dirty="0">
              <a:solidFill>
                <a:schemeClr val="tx1">
                  <a:lumMod val="65000"/>
                  <a:lumOff val="35000"/>
                </a:schemeClr>
              </a:solidFill>
              <a:latin typeface="Poppins Medium" panose="02000000000000000000" charset="0"/>
              <a:ea typeface="Source Han Sans JP VF" panose="020B0200000000000000" charset="-122"/>
            </a:endParaRPr>
          </a:p>
          <a:p>
            <a:pPr>
              <a:lnSpc>
                <a:spcPct val="145000"/>
              </a:lnSpc>
              <a:spcBef>
                <a:spcPts val="0"/>
              </a:spcBef>
              <a:spcAft>
                <a:spcPts val="0"/>
              </a:spcAft>
            </a:pPr>
            <a:r>
              <a:rPr lang="en-US" altLang="zh-CN" sz="1300" dirty="0">
                <a:solidFill>
                  <a:schemeClr val="tx1">
                    <a:lumMod val="65000"/>
                    <a:lumOff val="35000"/>
                  </a:schemeClr>
                </a:solidFill>
                <a:latin typeface="Poppins Medium" panose="02000000000000000000" charset="0"/>
                <a:ea typeface="Source Han Sans JP VF" panose="020B0200000000000000" charset="-122"/>
              </a:rPr>
              <a:t>Tel: +86 13210546543</a:t>
            </a:r>
            <a:endParaRPr lang="en-US" altLang="zh-CN" sz="1300" dirty="0">
              <a:solidFill>
                <a:schemeClr val="tx1">
                  <a:lumMod val="65000"/>
                  <a:lumOff val="35000"/>
                </a:schemeClr>
              </a:solidFill>
              <a:latin typeface="Poppins Medium" panose="02000000000000000000" charset="0"/>
              <a:ea typeface="Source Han Sans JP VF" panose="020B0200000000000000" charset="-122"/>
            </a:endParaRPr>
          </a:p>
          <a:p>
            <a:pPr>
              <a:lnSpc>
                <a:spcPct val="145000"/>
              </a:lnSpc>
              <a:spcBef>
                <a:spcPts val="0"/>
              </a:spcBef>
              <a:spcAft>
                <a:spcPts val="0"/>
              </a:spcAft>
            </a:pPr>
            <a:r>
              <a:rPr lang="en-US" altLang="zh-CN" sz="1300" dirty="0">
                <a:solidFill>
                  <a:schemeClr val="tx1">
                    <a:lumMod val="65000"/>
                    <a:lumOff val="35000"/>
                  </a:schemeClr>
                </a:solidFill>
                <a:latin typeface="Poppins Medium" panose="02000000000000000000" charset="0"/>
                <a:ea typeface="Source Han Sans JP VF" panose="020B0200000000000000" charset="-122"/>
              </a:rPr>
              <a:t>Website: </a:t>
            </a:r>
            <a:r>
              <a:rPr lang="en-US" altLang="zh-CN" sz="1300" dirty="0">
                <a:solidFill>
                  <a:schemeClr val="tx1">
                    <a:lumMod val="65000"/>
                    <a:lumOff val="35000"/>
                  </a:schemeClr>
                </a:solidFill>
                <a:latin typeface="Poppins Medium" panose="02000000000000000000" charset="0"/>
                <a:ea typeface="Source Han Sans JP VF" panose="020B0200000000000000" charset="-122"/>
                <a:hlinkClick r:id="rId3"/>
              </a:rPr>
              <a:t>www.senfenglaser.com</a:t>
            </a:r>
            <a:endParaRPr lang="en-US" altLang="zh-CN" sz="1300" dirty="0">
              <a:solidFill>
                <a:schemeClr val="tx1">
                  <a:lumMod val="65000"/>
                  <a:lumOff val="35000"/>
                </a:schemeClr>
              </a:solidFill>
              <a:latin typeface="Poppins Medium" panose="02000000000000000000" charset="0"/>
              <a:ea typeface="Source Han Sans JP VF" panose="020B0200000000000000" charset="-122"/>
            </a:endParaRPr>
          </a:p>
          <a:p>
            <a:pPr>
              <a:lnSpc>
                <a:spcPct val="145000"/>
              </a:lnSpc>
              <a:spcBef>
                <a:spcPts val="0"/>
              </a:spcBef>
              <a:spcAft>
                <a:spcPts val="0"/>
              </a:spcAft>
            </a:pPr>
            <a:r>
              <a:rPr lang="en-US" altLang="zh-CN" sz="1300" dirty="0">
                <a:solidFill>
                  <a:schemeClr val="tx1">
                    <a:lumMod val="65000"/>
                    <a:lumOff val="35000"/>
                  </a:schemeClr>
                </a:solidFill>
                <a:latin typeface="Poppins Medium" panose="02000000000000000000" charset="0"/>
                <a:ea typeface="Source Han Sans JP VF" panose="020B0200000000000000" charset="-122"/>
              </a:rPr>
              <a:t>Add:  No. 1777 Kejia Road, High-tech Zone, Jinan City, Shandong Province, PRC</a:t>
            </a:r>
            <a:endParaRPr lang="en-US" altLang="zh-CN" sz="1300" dirty="0">
              <a:solidFill>
                <a:schemeClr val="tx1">
                  <a:lumMod val="65000"/>
                  <a:lumOff val="35000"/>
                </a:schemeClr>
              </a:solidFill>
              <a:latin typeface="Poppins Medium" panose="02000000000000000000" charset="0"/>
              <a:ea typeface="Source Han Sans JP VF" panose="020B0200000000000000" charset="-122"/>
            </a:endParaRPr>
          </a:p>
        </p:txBody>
      </p:sp>
      <p:sp>
        <p:nvSpPr>
          <p:cNvPr id="2" name="文本框 1"/>
          <p:cNvSpPr txBox="1"/>
          <p:nvPr/>
        </p:nvSpPr>
        <p:spPr>
          <a:xfrm>
            <a:off x="514350" y="7303770"/>
            <a:ext cx="5302250" cy="352425"/>
          </a:xfrm>
          <a:prstGeom prst="rect">
            <a:avLst/>
          </a:prstGeom>
          <a:noFill/>
        </p:spPr>
        <p:txBody>
          <a:bodyPr wrap="square" lIns="0" rIns="0" rtlCol="0">
            <a:spAutoFit/>
          </a:bodyPr>
          <a:lstStyle/>
          <a:p>
            <a:pPr algn="dist"/>
            <a:r>
              <a:rPr lang="en-US" altLang="zh-CN" sz="1700" b="1" dirty="0">
                <a:solidFill>
                  <a:schemeClr val="tx1">
                    <a:lumMod val="65000"/>
                    <a:lumOff val="35000"/>
                  </a:schemeClr>
                </a:solidFill>
                <a:latin typeface="Poppins Medium" panose="02000000000000000000" charset="0"/>
                <a:ea typeface="Source Han Sans JP VF" panose="020B0200000000000000" charset="-122"/>
              </a:rPr>
              <a:t>Jinan Senfeng Laser Technology Co.,Ltd.</a:t>
            </a:r>
            <a:endParaRPr lang="en-US" altLang="zh-CN" sz="1700" b="1" dirty="0">
              <a:solidFill>
                <a:schemeClr val="tx1">
                  <a:lumMod val="65000"/>
                  <a:lumOff val="35000"/>
                </a:schemeClr>
              </a:solidFill>
              <a:latin typeface="Poppins Medium" panose="02000000000000000000" charset="0"/>
              <a:ea typeface="Source Han Sans JP VF" panose="020B0200000000000000" charset="-122"/>
            </a:endParaRPr>
          </a:p>
        </p:txBody>
      </p:sp>
    </p:spTree>
  </p:cSld>
  <p:clrMapOvr>
    <a:masterClrMapping/>
  </p:clrMapOvr>
</p:sld>
</file>

<file path=ppt/tags/tag1.xml><?xml version="1.0" encoding="utf-8"?>
<p:tagLst xmlns:p="http://schemas.openxmlformats.org/presentationml/2006/main">
  <p:tag name="TABLE_ENDDRAG_ORIGIN_RECT" val="491*713"/>
  <p:tag name="TABLE_ENDDRAG_RECT" val="51*89*491*713"/>
</p:tagLst>
</file>

<file path=ppt/tags/tag2.xml><?xml version="1.0" encoding="utf-8"?>
<p:tagLst xmlns:p="http://schemas.openxmlformats.org/presentationml/2006/main">
  <p:tag name="KSO_WM_BEAUTIFY_FLAG" val="#wm#"/>
  <p:tag name="KSO_WM_TEMPLATE_CATEGORY" val="custom"/>
  <p:tag name="KSO_WM_TEMPLATE_INDEX" val="20205176"/>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UNIT_TABLE_BEAUTIFY" val="smartTable{61db38f2-9afd-43f8-951a-0f4163972005}"/>
  <p:tag name="TABLE_ENDDRAG_ORIGIN_RECT" val="508*578"/>
  <p:tag name="TABLE_ENDDRAG_RECT" val="38*113*508*578"/>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TABLE_ENDDRAG_ORIGIN_RECT" val="510*662"/>
  <p:tag name="TABLE_ENDDRAG_RECT" val="60*117*510*662"/>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TABLE_ENDDRAG_ORIGIN_RECT" val="527*602"/>
  <p:tag name="TABLE_ENDDRAG_RECT" val="35*131*527*602"/>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TABLE_ENDDRAG_ORIGIN_RECT" val="535*637"/>
  <p:tag name="TABLE_ENDDRAG_RECT" val="29*113*535*637"/>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TABLE_ENDDRAG_ORIGIN_RECT" val="527*605"/>
  <p:tag name="TABLE_ENDDRAG_RECT" val="35*124*527*605"/>
</p:tagLst>
</file>

<file path=ppt/tags/tag13.xml><?xml version="1.0" encoding="utf-8"?>
<p:tagLst xmlns:p="http://schemas.openxmlformats.org/presentationml/2006/main">
  <p:tag name="KSO_WM_UNIT_TABLE_BEAUTIFY" val="smartTable{4dc9d3a9-3cbe-49ba-a424-5c2033fc2f30}"/>
  <p:tag name="TABLE_ENDDRAG_ORIGIN_RECT" val="517*533"/>
  <p:tag name="TABLE_ENDDRAG_RECT" val="38*219*517*533"/>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DIAGRAM_VIRTUALLY_FRAME" val="{&quot;height&quot;:684.25,&quot;left&quot;:-21.9,&quot;top&quot;:104.6,&quot;width&quot;:652.95}"/>
</p:tagLst>
</file>

<file path=ppt/tags/tag17.xml><?xml version="1.0" encoding="utf-8"?>
<p:tagLst xmlns:p="http://schemas.openxmlformats.org/presentationml/2006/main">
  <p:tag name="KSO_WM_DIAGRAM_VIRTUALLY_FRAME" val="{&quot;height&quot;:684.25,&quot;left&quot;:-21.9,&quot;top&quot;:104.6,&quot;width&quot;:652.95}"/>
</p:tagLst>
</file>

<file path=ppt/tags/tag18.xml><?xml version="1.0" encoding="utf-8"?>
<p:tagLst xmlns:p="http://schemas.openxmlformats.org/presentationml/2006/main">
  <p:tag name="KSO_WM_DIAGRAM_VIRTUALLY_FRAME" val="{&quot;height&quot;:684.25,&quot;left&quot;:-21.9,&quot;top&quot;:104.6,&quot;width&quot;:652.95}"/>
</p:tagLst>
</file>

<file path=ppt/tags/tag19.xml><?xml version="1.0" encoding="utf-8"?>
<p:tagLst xmlns:p="http://schemas.openxmlformats.org/presentationml/2006/main">
  <p:tag name="KSO_WM_DIAGRAM_VIRTUALLY_FRAME" val="{&quot;height&quot;:684.25,&quot;left&quot;:-21.9,&quot;top&quot;:104.6,&quot;width&quot;:652.95}"/>
</p:tagLst>
</file>

<file path=ppt/tags/tag20.xml><?xml version="1.0" encoding="utf-8"?>
<p:tagLst xmlns:p="http://schemas.openxmlformats.org/presentationml/2006/main">
  <p:tag name="KSO_WM_DIAGRAM_VIRTUALLY_FRAME" val="{&quot;height&quot;:684.25,&quot;left&quot;:-21.9,&quot;top&quot;:104.6,&quot;width&quot;:652.95}"/>
</p:tagLst>
</file>

<file path=ppt/tags/tag21.xml><?xml version="1.0" encoding="utf-8"?>
<p:tagLst xmlns:p="http://schemas.openxmlformats.org/presentationml/2006/main">
  <p:tag name="KSO_WM_DIAGRAM_VIRTUALLY_FRAME" val="{&quot;height&quot;:684.25,&quot;left&quot;:-21.9,&quot;top&quot;:104.6,&quot;width&quot;:652.95}"/>
</p:tagLst>
</file>

<file path=ppt/tags/tag22.xml><?xml version="1.0" encoding="utf-8"?>
<p:tagLst xmlns:p="http://schemas.openxmlformats.org/presentationml/2006/main">
  <p:tag name="KSO_WM_DIAGRAM_VIRTUALLY_FRAME" val="{&quot;height&quot;:684.25,&quot;left&quot;:-21.9,&quot;top&quot;:104.6,&quot;width&quot;:652.95}"/>
</p:tagLst>
</file>

<file path=ppt/tags/tag23.xml><?xml version="1.0" encoding="utf-8"?>
<p:tagLst xmlns:p="http://schemas.openxmlformats.org/presentationml/2006/main">
  <p:tag name="KSO_WM_DIAGRAM_VIRTUALLY_FRAME" val="{&quot;height&quot;:684.25,&quot;left&quot;:-21.9,&quot;top&quot;:104.6,&quot;width&quot;:652.95}"/>
</p:tagLst>
</file>

<file path=ppt/tags/tag24.xml><?xml version="1.0" encoding="utf-8"?>
<p:tagLst xmlns:p="http://schemas.openxmlformats.org/presentationml/2006/main">
  <p:tag name="KSO_WM_DIAGRAM_VIRTUALLY_FRAME" val="{&quot;height&quot;:684.25,&quot;left&quot;:-21.9,&quot;top&quot;:104.6,&quot;width&quot;:652.95}"/>
</p:tagLst>
</file>

<file path=ppt/tags/tag25.xml><?xml version="1.0" encoding="utf-8"?>
<p:tagLst xmlns:p="http://schemas.openxmlformats.org/presentationml/2006/main">
  <p:tag name="KSO_WM_DIAGRAM_VIRTUALLY_FRAME" val="{&quot;height&quot;:684.25,&quot;left&quot;:-21.9,&quot;top&quot;:104.6,&quot;width&quot;:652.95}"/>
</p:tagLst>
</file>

<file path=ppt/tags/tag26.xml><?xml version="1.0" encoding="utf-8"?>
<p:tagLst xmlns:p="http://schemas.openxmlformats.org/presentationml/2006/main">
  <p:tag name="KSO_WM_DIAGRAM_VIRTUALLY_FRAME" val="{&quot;height&quot;:684.25,&quot;left&quot;:-21.9,&quot;top&quot;:104.6,&quot;width&quot;:652.95}"/>
</p:tagLst>
</file>

<file path=ppt/tags/tag27.xml><?xml version="1.0" encoding="utf-8"?>
<p:tagLst xmlns:p="http://schemas.openxmlformats.org/presentationml/2006/main">
  <p:tag name="KSO_WM_DIAGRAM_VIRTUALLY_FRAME" val="{&quot;height&quot;:684.25,&quot;left&quot;:-21.9,&quot;top&quot;:104.6,&quot;width&quot;:652.95}"/>
</p:tagLst>
</file>

<file path=ppt/tags/tag28.xml><?xml version="1.0" encoding="utf-8"?>
<p:tagLst xmlns:p="http://schemas.openxmlformats.org/presentationml/2006/main">
  <p:tag name="KSO_WM_DIAGRAM_VIRTUALLY_FRAME" val="{&quot;height&quot;:684.25,&quot;left&quot;:-21.9,&quot;top&quot;:104.6,&quot;width&quot;:652.95}"/>
</p:tagLst>
</file>

<file path=ppt/tags/tag29.xml><?xml version="1.0" encoding="utf-8"?>
<p:tagLst xmlns:p="http://schemas.openxmlformats.org/presentationml/2006/main">
  <p:tag name="KSO_WM_DIAGRAM_VIRTUALLY_FRAME" val="{&quot;height&quot;:684.25,&quot;left&quot;:-21.9,&quot;top&quot;:104.6,&quot;width&quot;:652.95}"/>
</p:tagLst>
</file>

<file path=ppt/tags/tag30.xml><?xml version="1.0" encoding="utf-8"?>
<p:tagLst xmlns:p="http://schemas.openxmlformats.org/presentationml/2006/main">
  <p:tag name="KSO_WM_DIAGRAM_VIRTUALLY_FRAME" val="{&quot;height&quot;:684.25,&quot;left&quot;:-21.9,&quot;top&quot;:104.6,&quot;width&quot;:652.95}"/>
</p:tagLst>
</file>

<file path=ppt/tags/tag31.xml><?xml version="1.0" encoding="utf-8"?>
<p:tagLst xmlns:p="http://schemas.openxmlformats.org/presentationml/2006/main">
  <p:tag name="KSO_WM_DIAGRAM_VIRTUALLY_FRAME" val="{&quot;height&quot;:684.25,&quot;left&quot;:-21.9,&quot;top&quot;:104.6,&quot;width&quot;:652.95}"/>
</p:tagLst>
</file>

<file path=ppt/tags/tag32.xml><?xml version="1.0" encoding="utf-8"?>
<p:tagLst xmlns:p="http://schemas.openxmlformats.org/presentationml/2006/main">
  <p:tag name="KSO_WM_DIAGRAM_VIRTUALLY_FRAME" val="{&quot;height&quot;:684.25,&quot;left&quot;:-21.9,&quot;top&quot;:104.6,&quot;width&quot;:652.95}"/>
</p:tagLst>
</file>

<file path=ppt/tags/tag33.xml><?xml version="1.0" encoding="utf-8"?>
<p:tagLst xmlns:p="http://schemas.openxmlformats.org/presentationml/2006/main">
  <p:tag name="KSO_WM_DIAGRAM_VIRTUALLY_FRAME" val="{&quot;height&quot;:684.25,&quot;left&quot;:-21.9,&quot;top&quot;:104.6,&quot;width&quot;:652.95}"/>
</p:tagLst>
</file>

<file path=ppt/tags/tag34.xml><?xml version="1.0" encoding="utf-8"?>
<p:tagLst xmlns:p="http://schemas.openxmlformats.org/presentationml/2006/main">
  <p:tag name="KSO_WM_DIAGRAM_VIRTUALLY_FRAME" val="{&quot;height&quot;:684.25,&quot;left&quot;:-21.9,&quot;top&quot;:104.6,&quot;width&quot;:652.95}"/>
</p:tagLst>
</file>

<file path=ppt/tags/tag35.xml><?xml version="1.0" encoding="utf-8"?>
<p:tagLst xmlns:p="http://schemas.openxmlformats.org/presentationml/2006/main">
  <p:tag name="KSO_WM_DIAGRAM_VIRTUALLY_FRAME" val="{&quot;height&quot;:684.25,&quot;left&quot;:-21.9,&quot;top&quot;:104.6,&quot;width&quot;:652.95}"/>
</p:tagLst>
</file>

<file path=ppt/tags/tag36.xml><?xml version="1.0" encoding="utf-8"?>
<p:tagLst xmlns:p="http://schemas.openxmlformats.org/presentationml/2006/main">
  <p:tag name="KSO_WM_DIAGRAM_VIRTUALLY_FRAME" val="{&quot;height&quot;:684.25,&quot;left&quot;:-21.9,&quot;top&quot;:104.6,&quot;width&quot;:652.95}"/>
</p:tagLst>
</file>

<file path=ppt/tags/tag37.xml><?xml version="1.0" encoding="utf-8"?>
<p:tagLst xmlns:p="http://schemas.openxmlformats.org/presentationml/2006/main">
  <p:tag name="KSO_WM_DIAGRAM_VIRTUALLY_FRAME" val="{&quot;height&quot;:684.25,&quot;left&quot;:-21.9,&quot;top&quot;:104.6,&quot;width&quot;:652.95}"/>
</p:tagLst>
</file>

<file path=ppt/tags/tag38.xml><?xml version="1.0" encoding="utf-8"?>
<p:tagLst xmlns:p="http://schemas.openxmlformats.org/presentationml/2006/main">
  <p:tag name="KSO_WM_DIAGRAM_VIRTUALLY_FRAME" val="{&quot;height&quot;:684.25,&quot;left&quot;:-21.9,&quot;top&quot;:104.6,&quot;width&quot;:652.95}"/>
</p:tagLst>
</file>

<file path=ppt/tags/tag39.xml><?xml version="1.0" encoding="utf-8"?>
<p:tagLst xmlns:p="http://schemas.openxmlformats.org/presentationml/2006/main">
  <p:tag name="KSO_WM_DIAGRAM_VIRTUALLY_FRAME" val="{&quot;height&quot;:684.25,&quot;left&quot;:-21.9,&quot;top&quot;:104.6,&quot;width&quot;:652.95}"/>
</p:tagLst>
</file>

<file path=ppt/tags/tag40.xml><?xml version="1.0" encoding="utf-8"?>
<p:tagLst xmlns:p="http://schemas.openxmlformats.org/presentationml/2006/main">
  <p:tag name="KSO_WM_BEAUTIFY_FLAG" val=""/>
  <p:tag name="KSO_WM_DIAGRAM_VIRTUALLY_FRAME" val="{&quot;height&quot;:684.25,&quot;left&quot;:-21.9,&quot;top&quot;:104.6,&quot;width&quot;:652.95}"/>
</p:tagLst>
</file>

<file path=ppt/tags/tag41.xml><?xml version="1.0" encoding="utf-8"?>
<p:tagLst xmlns:p="http://schemas.openxmlformats.org/presentationml/2006/main">
  <p:tag name="KSO_WM_DIAGRAM_VIRTUALLY_FRAME" val="{&quot;height&quot;:684.25,&quot;left&quot;:-21.9,&quot;top&quot;:104.6,&quot;width&quot;:652.95}"/>
</p:tagLst>
</file>

<file path=ppt/tags/tag42.xml><?xml version="1.0" encoding="utf-8"?>
<p:tagLst xmlns:p="http://schemas.openxmlformats.org/presentationml/2006/main">
  <p:tag name="KSO_WM_DIAGRAM_VIRTUALLY_FRAME" val="{&quot;height&quot;:684.25,&quot;left&quot;:-21.9,&quot;top&quot;:104.6,&quot;width&quot;:652.95}"/>
</p:tagLst>
</file>

<file path=ppt/tags/tag43.xml><?xml version="1.0" encoding="utf-8"?>
<p:tagLst xmlns:p="http://schemas.openxmlformats.org/presentationml/2006/main">
  <p:tag name="KSO_WM_DIAGRAM_VIRTUALLY_FRAME" val="{&quot;height&quot;:737.25,&quot;left&quot;:29.5,&quot;top&quot;:104.6,&quot;width&quot;:537.35}"/>
</p:tagLst>
</file>

<file path=ppt/tags/tag44.xml><?xml version="1.0" encoding="utf-8"?>
<p:tagLst xmlns:p="http://schemas.openxmlformats.org/presentationml/2006/main">
  <p:tag name="KSO_WM_DIAGRAM_VIRTUALLY_FRAME" val="{&quot;height&quot;:737.25,&quot;left&quot;:29.5,&quot;top&quot;:104.6,&quot;width&quot;:537.35}"/>
</p:tagLst>
</file>

<file path=ppt/tags/tag45.xml><?xml version="1.0" encoding="utf-8"?>
<p:tagLst xmlns:p="http://schemas.openxmlformats.org/presentationml/2006/main">
  <p:tag name="KSO_WM_DIAGRAM_VIRTUALLY_FRAME" val="{&quot;height&quot;:681.45,&quot;left&quot;:-21.9,&quot;top&quot;:104.6,&quot;width&quot;:652.95}"/>
</p:tagLst>
</file>

<file path=ppt/tags/tag46.xml><?xml version="1.0" encoding="utf-8"?>
<p:tagLst xmlns:p="http://schemas.openxmlformats.org/presentationml/2006/main">
  <p:tag name="KSO_WM_DIAGRAM_VIRTUALLY_FRAME" val="{&quot;height&quot;:681.45,&quot;left&quot;:-21.9,&quot;top&quot;:104.6,&quot;width&quot;:652.95}"/>
</p:tagLst>
</file>

<file path=ppt/tags/tag47.xml><?xml version="1.0" encoding="utf-8"?>
<p:tagLst xmlns:p="http://schemas.openxmlformats.org/presentationml/2006/main">
  <p:tag name="KSO_WM_DIAGRAM_VIRTUALLY_FRAME" val="{&quot;height&quot;:681.45,&quot;left&quot;:-21.9,&quot;top&quot;:104.6,&quot;width&quot;:652.95}"/>
</p:tagLst>
</file>

<file path=ppt/tags/tag48.xml><?xml version="1.0" encoding="utf-8"?>
<p:tagLst xmlns:p="http://schemas.openxmlformats.org/presentationml/2006/main">
  <p:tag name="KSO_WM_DIAGRAM_VIRTUALLY_FRAME" val="{&quot;height&quot;:681.45,&quot;left&quot;:-21.9,&quot;top&quot;:104.6,&quot;width&quot;:652.95}"/>
</p:tagLst>
</file>

<file path=ppt/tags/tag49.xml><?xml version="1.0" encoding="utf-8"?>
<p:tagLst xmlns:p="http://schemas.openxmlformats.org/presentationml/2006/main">
  <p:tag name="KSO_WM_DIAGRAM_VIRTUALLY_FRAME" val="{&quot;height&quot;:681.45,&quot;left&quot;:-21.9,&quot;top&quot;:104.6,&quot;width&quot;:652.95}"/>
</p:tagLst>
</file>

<file path=ppt/tags/tag50.xml><?xml version="1.0" encoding="utf-8"?>
<p:tagLst xmlns:p="http://schemas.openxmlformats.org/presentationml/2006/main">
  <p:tag name="KSO_WM_DIAGRAM_VIRTUALLY_FRAME" val="{&quot;height&quot;:681.45,&quot;left&quot;:-21.9,&quot;top&quot;:104.6,&quot;width&quot;:652.95}"/>
</p:tagLst>
</file>

<file path=ppt/tags/tag51.xml><?xml version="1.0" encoding="utf-8"?>
<p:tagLst xmlns:p="http://schemas.openxmlformats.org/presentationml/2006/main">
  <p:tag name="KSO_WM_DIAGRAM_VIRTUALLY_FRAME" val="{&quot;height&quot;:681.45,&quot;left&quot;:-21.9,&quot;top&quot;:104.6,&quot;width&quot;:652.95}"/>
</p:tagLst>
</file>

<file path=ppt/tags/tag52.xml><?xml version="1.0" encoding="utf-8"?>
<p:tagLst xmlns:p="http://schemas.openxmlformats.org/presentationml/2006/main">
  <p:tag name="KSO_WM_DIAGRAM_VIRTUALLY_FRAME" val="{&quot;height&quot;:681.45,&quot;left&quot;:-21.9,&quot;top&quot;:104.6,&quot;width&quot;:652.95}"/>
</p:tagLst>
</file>

<file path=ppt/tags/tag53.xml><?xml version="1.0" encoding="utf-8"?>
<p:tagLst xmlns:p="http://schemas.openxmlformats.org/presentationml/2006/main">
  <p:tag name="KSO_WM_DIAGRAM_VIRTUALLY_FRAME" val="{&quot;height&quot;:681.45,&quot;left&quot;:-21.9,&quot;top&quot;:104.6,&quot;width&quot;:652.95}"/>
</p:tagLst>
</file>

<file path=ppt/tags/tag54.xml><?xml version="1.0" encoding="utf-8"?>
<p:tagLst xmlns:p="http://schemas.openxmlformats.org/presentationml/2006/main">
  <p:tag name="KSO_WM_DIAGRAM_VIRTUALLY_FRAME" val="{&quot;height&quot;:681.45,&quot;left&quot;:-21.9,&quot;top&quot;:104.6,&quot;width&quot;:652.95}"/>
</p:tagLst>
</file>

<file path=ppt/tags/tag55.xml><?xml version="1.0" encoding="utf-8"?>
<p:tagLst xmlns:p="http://schemas.openxmlformats.org/presentationml/2006/main">
  <p:tag name="KSO_WM_UNIT_TABLE_BEAUTIFY" val="smartTable{e70efed0-73d8-4bea-8d41-09a83392daa1}"/>
  <p:tag name="TABLE_ENDDRAG_ORIGIN_RECT" val="255*49"/>
  <p:tag name="TABLE_ENDDRAG_RECT" val="36*189*255*49"/>
</p:tagLst>
</file>

<file path=ppt/tags/tag56.xml><?xml version="1.0" encoding="utf-8"?>
<p:tagLst xmlns:p="http://schemas.openxmlformats.org/presentationml/2006/main">
  <p:tag name="KSO_WM_DIAGRAM_VIRTUALLY_FRAME" val="{&quot;height&quot;:681.45,&quot;left&quot;:-21.9,&quot;top&quot;:104.6,&quot;width&quot;:652.95}"/>
</p:tagLst>
</file>

<file path=ppt/tags/tag57.xml><?xml version="1.0" encoding="utf-8"?>
<p:tagLst xmlns:p="http://schemas.openxmlformats.org/presentationml/2006/main">
  <p:tag name="KSO_WM_UNIT_TABLE_BEAUTIFY" val="smartTable{d65f763d-2125-4e90-867f-3887c497dce0}"/>
  <p:tag name="TABLE_ENDDRAG_ORIGIN_RECT" val="255*111"/>
  <p:tag name="TABLE_ENDDRAG_RECT" val="303*189*255*111"/>
</p:tagLst>
</file>

<file path=ppt/tags/tag58.xml><?xml version="1.0" encoding="utf-8"?>
<p:tagLst xmlns:p="http://schemas.openxmlformats.org/presentationml/2006/main">
  <p:tag name="KSO_WM_DIAGRAM_VIRTUALLY_FRAME" val="{&quot;height&quot;:681.45,&quot;left&quot;:-21.9,&quot;top&quot;:104.6,&quot;width&quot;:652.95}"/>
</p:tagLst>
</file>

<file path=ppt/tags/tag59.xml><?xml version="1.0" encoding="utf-8"?>
<p:tagLst xmlns:p="http://schemas.openxmlformats.org/presentationml/2006/main">
  <p:tag name="KSO_WM_DIAGRAM_VIRTUALLY_FRAME" val="{&quot;height&quot;:681.45,&quot;left&quot;:-21.9,&quot;top&quot;:104.6,&quot;width&quot;:652.95}"/>
</p:tagLst>
</file>

<file path=ppt/tags/tag60.xml><?xml version="1.0" encoding="utf-8"?>
<p:tagLst xmlns:p="http://schemas.openxmlformats.org/presentationml/2006/main">
  <p:tag name="KSO_WM_DIAGRAM_VIRTUALLY_FRAME" val="{&quot;height&quot;:681.45,&quot;left&quot;:-21.9,&quot;top&quot;:104.6,&quot;width&quot;:652.95}"/>
</p:tagLst>
</file>

<file path=ppt/tags/tag61.xml><?xml version="1.0" encoding="utf-8"?>
<p:tagLst xmlns:p="http://schemas.openxmlformats.org/presentationml/2006/main">
  <p:tag name="KSO_WM_DIAGRAM_VIRTUALLY_FRAME" val="{&quot;height&quot;:681.45,&quot;left&quot;:-21.9,&quot;top&quot;:104.6,&quot;width&quot;:652.95}"/>
</p:tagLst>
</file>

<file path=ppt/tags/tag62.xml><?xml version="1.0" encoding="utf-8"?>
<p:tagLst xmlns:p="http://schemas.openxmlformats.org/presentationml/2006/main">
  <p:tag name="KSO_WM_DIAGRAM_VIRTUALLY_FRAME" val="{&quot;height&quot;:681.45,&quot;left&quot;:-21.9,&quot;top&quot;:104.6,&quot;width&quot;:652.95}"/>
</p:tagLst>
</file>

<file path=ppt/tags/tag63.xml><?xml version="1.0" encoding="utf-8"?>
<p:tagLst xmlns:p="http://schemas.openxmlformats.org/presentationml/2006/main">
  <p:tag name="KSO_WM_DIAGRAM_VIRTUALLY_FRAME" val="{&quot;height&quot;:681.45,&quot;left&quot;:-21.9,&quot;top&quot;:104.6,&quot;width&quot;:652.95}"/>
</p:tagLst>
</file>

<file path=ppt/tags/tag64.xml><?xml version="1.0" encoding="utf-8"?>
<p:tagLst xmlns:p="http://schemas.openxmlformats.org/presentationml/2006/main">
  <p:tag name="KSO_WM_DIAGRAM_VIRTUALLY_FRAME" val="{&quot;height&quot;:681.45,&quot;left&quot;:-21.9,&quot;top&quot;:104.6,&quot;width&quot;:652.95}"/>
</p:tagLst>
</file>

<file path=ppt/tags/tag65.xml><?xml version="1.0" encoding="utf-8"?>
<p:tagLst xmlns:p="http://schemas.openxmlformats.org/presentationml/2006/main">
  <p:tag name="KSO_WM_DIAGRAM_VIRTUALLY_FRAME" val="{&quot;height&quot;:681.45,&quot;left&quot;:-21.9,&quot;top&quot;:104.6,&quot;width&quot;:652.95}"/>
</p:tagLst>
</file>

<file path=ppt/tags/tag66.xml><?xml version="1.0" encoding="utf-8"?>
<p:tagLst xmlns:p="http://schemas.openxmlformats.org/presentationml/2006/main">
  <p:tag name="KSO_WM_DIAGRAM_VIRTUALLY_FRAME" val="{&quot;height&quot;:681.45,&quot;left&quot;:-21.9,&quot;top&quot;:104.6,&quot;width&quot;:652.95}"/>
</p:tagLst>
</file>

<file path=ppt/tags/tag67.xml><?xml version="1.0" encoding="utf-8"?>
<p:tagLst xmlns:p="http://schemas.openxmlformats.org/presentationml/2006/main">
  <p:tag name="KSO_WM_DIAGRAM_VIRTUALLY_FRAME" val="{&quot;height&quot;:681.45,&quot;left&quot;:-21.9,&quot;top&quot;:104.6,&quot;width&quot;:652.95}"/>
</p:tagLst>
</file>

<file path=ppt/tags/tag68.xml><?xml version="1.0" encoding="utf-8"?>
<p:tagLst xmlns:p="http://schemas.openxmlformats.org/presentationml/2006/main">
  <p:tag name="KSO_WM_UNIT_TABLE_BEAUTIFY" val="smartTable{905e6ab5-f1c3-4692-a713-b26aadd16caf}"/>
  <p:tag name="TABLE_ENDDRAG_ORIGIN_RECT" val="254*81"/>
  <p:tag name="TABLE_ENDDRAG_RECT" val="37*581*254*81"/>
</p:tagLst>
</file>

<file path=ppt/tags/tag69.xml><?xml version="1.0" encoding="utf-8"?>
<p:tagLst xmlns:p="http://schemas.openxmlformats.org/presentationml/2006/main">
  <p:tag name="KSO_WM_DIAGRAM_VIRTUALLY_FRAME" val="{&quot;height&quot;:681.45,&quot;left&quot;:-21.9,&quot;top&quot;:104.6,&quot;width&quot;:652.95}"/>
</p:tagLst>
</file>

<file path=ppt/tags/tag70.xml><?xml version="1.0" encoding="utf-8"?>
<p:tagLst xmlns:p="http://schemas.openxmlformats.org/presentationml/2006/main">
  <p:tag name="KSO_WM_UNIT_TABLE_BEAUTIFY" val="smartTable{c681a0b5-3139-473f-a2f2-e434a5fd3c5a}"/>
  <p:tag name="TABLE_ENDDRAG_ORIGIN_RECT" val="252*81"/>
  <p:tag name="TABLE_ENDDRAG_RECT" val="306*581*252*81"/>
</p:tagLst>
</file>

<file path=ppt/tags/tag71.xml><?xml version="1.0" encoding="utf-8"?>
<p:tagLst xmlns:p="http://schemas.openxmlformats.org/presentationml/2006/main">
  <p:tag name="KSO_WM_DIAGRAM_VIRTUALLY_FRAME" val="{&quot;height&quot;:681.45,&quot;left&quot;:-21.9,&quot;top&quot;:104.6,&quot;width&quot;:652.95}"/>
</p:tagLst>
</file>

<file path=ppt/tags/tag72.xml><?xml version="1.0" encoding="utf-8"?>
<p:tagLst xmlns:p="http://schemas.openxmlformats.org/presentationml/2006/main">
  <p:tag name="KSO_WM_DIAGRAM_VIRTUALLY_FRAME" val="{&quot;height&quot;:737.25,&quot;left&quot;:29.5,&quot;top&quot;:104.6,&quot;width&quot;:537.35}"/>
</p:tagLst>
</file>

<file path=ppt/tags/tag73.xml><?xml version="1.0" encoding="utf-8"?>
<p:tagLst xmlns:p="http://schemas.openxmlformats.org/presentationml/2006/main">
  <p:tag name="KSO_WM_DIAGRAM_VIRTUALLY_FRAME" val="{&quot;height&quot;:737.25,&quot;left&quot;:29.5,&quot;top&quot;:104.6,&quot;width&quot;:537.35}"/>
</p:tagLst>
</file>

<file path=ppt/tags/tag74.xml><?xml version="1.0" encoding="utf-8"?>
<p:tagLst xmlns:p="http://schemas.openxmlformats.org/presentationml/2006/main">
  <p:tag name="KSO_WM_DIAGRAM_VIRTUALLY_FRAME" val="{&quot;height&quot;:488.85,&quot;left&quot;:36.35,&quot;top&quot;:234.65,&quot;width&quot;:523.75}"/>
</p:tagLst>
</file>

<file path=ppt/tags/tag75.xml><?xml version="1.0" encoding="utf-8"?>
<p:tagLst xmlns:p="http://schemas.openxmlformats.org/presentationml/2006/main">
  <p:tag name="KSO_WM_DIAGRAM_VIRTUALLY_FRAME" val="{&quot;height&quot;:488.85,&quot;left&quot;:36.35,&quot;top&quot;:234.65,&quot;width&quot;:523.75}"/>
</p:tagLst>
</file>

<file path=ppt/tags/tag76.xml><?xml version="1.0" encoding="utf-8"?>
<p:tagLst xmlns:p="http://schemas.openxmlformats.org/presentationml/2006/main">
  <p:tag name="KSO_WM_DIAGRAM_VIRTUALLY_FRAME" val="{&quot;height&quot;:488.85,&quot;left&quot;:36.35,&quot;top&quot;:234.65,&quot;width&quot;:523.75}"/>
</p:tagLst>
</file>

<file path=ppt/tags/tag77.xml><?xml version="1.0" encoding="utf-8"?>
<p:tagLst xmlns:p="http://schemas.openxmlformats.org/presentationml/2006/main">
  <p:tag name="KSO_WM_DIAGRAM_VIRTUALLY_FRAME" val="{&quot;height&quot;:488.85,&quot;left&quot;:36.35,&quot;top&quot;:234.65,&quot;width&quot;:523.75}"/>
</p:tagLst>
</file>

<file path=ppt/tags/tag78.xml><?xml version="1.0" encoding="utf-8"?>
<p:tagLst xmlns:p="http://schemas.openxmlformats.org/presentationml/2006/main">
  <p:tag name="KSO_WM_DIAGRAM_VIRTUALLY_FRAME" val="{&quot;height&quot;:488.85,&quot;left&quot;:36.35,&quot;top&quot;:234.65,&quot;width&quot;:523.75}"/>
</p:tagLst>
</file>

<file path=ppt/tags/tag79.xml><?xml version="1.0" encoding="utf-8"?>
<p:tagLst xmlns:p="http://schemas.openxmlformats.org/presentationml/2006/main">
  <p:tag name="KSO_WM_DIAGRAM_VIRTUALLY_FRAME" val="{&quot;height&quot;:488.85,&quot;left&quot;:36.35,&quot;top&quot;:234.65,&quot;width&quot;:523.75}"/>
</p:tagLst>
</file>

<file path=ppt/tags/tag80.xml><?xml version="1.0" encoding="utf-8"?>
<p:tagLst xmlns:p="http://schemas.openxmlformats.org/presentationml/2006/main">
  <p:tag name="KSO_WM_DIAGRAM_VIRTUALLY_FRAME" val="{&quot;height&quot;:488.85,&quot;left&quot;:36.35,&quot;top&quot;:234.65,&quot;width&quot;:523.75}"/>
</p:tagLst>
</file>

<file path=ppt/tags/tag81.xml><?xml version="1.0" encoding="utf-8"?>
<p:tagLst xmlns:p="http://schemas.openxmlformats.org/presentationml/2006/main">
  <p:tag name="KSO_WM_DIAGRAM_VIRTUALLY_FRAME" val="{&quot;height&quot;:488.85,&quot;left&quot;:36.35,&quot;top&quot;:234.65,&quot;width&quot;:523.75}"/>
</p:tagLst>
</file>

<file path=ppt/tags/tag82.xml><?xml version="1.0" encoding="utf-8"?>
<p:tagLst xmlns:p="http://schemas.openxmlformats.org/presentationml/2006/main">
  <p:tag name="KSO_WM_DIAGRAM_VIRTUALLY_FRAME" val="{&quot;height&quot;:488.85,&quot;left&quot;:36.35,&quot;top&quot;:234.65,&quot;width&quot;:523.75}"/>
</p:tagLst>
</file>

<file path=ppt/tags/tag83.xml><?xml version="1.0" encoding="utf-8"?>
<p:tagLst xmlns:p="http://schemas.openxmlformats.org/presentationml/2006/main">
  <p:tag name="KSO_WM_DIAGRAM_VIRTUALLY_FRAME" val="{&quot;height&quot;:488.85,&quot;left&quot;:36.35,&quot;top&quot;:234.65,&quot;width&quot;:523.75}"/>
</p:tagLst>
</file>

<file path=ppt/tags/tag84.xml><?xml version="1.0" encoding="utf-8"?>
<p:tagLst xmlns:p="http://schemas.openxmlformats.org/presentationml/2006/main">
  <p:tag name="KSO_WM_DIAGRAM_VIRTUALLY_FRAME" val="{&quot;height&quot;:488.85,&quot;left&quot;:36.35,&quot;top&quot;:234.65,&quot;width&quot;:523.75}"/>
</p:tagLst>
</file>

<file path=ppt/tags/tag85.xml><?xml version="1.0" encoding="utf-8"?>
<p:tagLst xmlns:p="http://schemas.openxmlformats.org/presentationml/2006/main">
  <p:tag name="KSO_WM_DIAGRAM_VIRTUALLY_FRAME" val="{&quot;height&quot;:488.85,&quot;left&quot;:36.35,&quot;top&quot;:234.65,&quot;width&quot;:523.75}"/>
</p:tagLst>
</file>

<file path=ppt/tags/tag86.xml><?xml version="1.0" encoding="utf-8"?>
<p:tagLst xmlns:p="http://schemas.openxmlformats.org/presentationml/2006/main">
  <p:tag name="KSO_WM_DIAGRAM_VIRTUALLY_FRAME" val="{&quot;height&quot;:488.85,&quot;left&quot;:36.35,&quot;top&quot;:234.65,&quot;width&quot;:523.75}"/>
</p:tagLst>
</file>

<file path=ppt/tags/tag87.xml><?xml version="1.0" encoding="utf-8"?>
<p:tagLst xmlns:p="http://schemas.openxmlformats.org/presentationml/2006/main">
  <p:tag name="KSO_WM_DIAGRAM_VIRTUALLY_FRAME" val="{&quot;height&quot;:488.85,&quot;left&quot;:36.35,&quot;top&quot;:234.65,&quot;width&quot;:523.75}"/>
</p:tagLst>
</file>

<file path=ppt/tags/tag88.xml><?xml version="1.0" encoding="utf-8"?>
<p:tagLst xmlns:p="http://schemas.openxmlformats.org/presentationml/2006/main">
  <p:tag name="KSO_WM_DIAGRAM_VIRTUALLY_FRAME" val="{&quot;height&quot;:488.85,&quot;left&quot;:36.35,&quot;top&quot;:234.65,&quot;width&quot;:523.75}"/>
</p:tagLst>
</file>

<file path=ppt/tags/tag89.xml><?xml version="1.0" encoding="utf-8"?>
<p:tagLst xmlns:p="http://schemas.openxmlformats.org/presentationml/2006/main">
  <p:tag name="KSO_WM_DIAGRAM_VIRTUALLY_FRAME" val="{&quot;height&quot;:488.85,&quot;left&quot;:36.35,&quot;top&quot;:234.65,&quot;width&quot;:523.75}"/>
</p:tagLst>
</file>

<file path=ppt/tags/tag90.xml><?xml version="1.0" encoding="utf-8"?>
<p:tagLst xmlns:p="http://schemas.openxmlformats.org/presentationml/2006/main">
  <p:tag name="KSO_WM_DIAGRAM_VIRTUALLY_FRAME" val="{&quot;height&quot;:488.85,&quot;left&quot;:36.35,&quot;top&quot;:234.65,&quot;width&quot;:523.75}"/>
</p:tagLst>
</file>

<file path=ppt/tags/tag91.xml><?xml version="1.0" encoding="utf-8"?>
<p:tagLst xmlns:p="http://schemas.openxmlformats.org/presentationml/2006/main">
  <p:tag name="KSO_WM_DIAGRAM_VIRTUALLY_FRAME" val="{&quot;height&quot;:488.85,&quot;left&quot;:36.35,&quot;top&quot;:234.65,&quot;width&quot;:523.75}"/>
</p:tagLst>
</file>

<file path=ppt/tags/tag92.xml><?xml version="1.0" encoding="utf-8"?>
<p:tagLst xmlns:p="http://schemas.openxmlformats.org/presentationml/2006/main">
  <p:tag name="KSO_WM_DIAGRAM_VIRTUALLY_FRAME" val="{&quot;height&quot;:488.85,&quot;left&quot;:36.35,&quot;top&quot;:234.65,&quot;width&quot;:523.75}"/>
</p:tagLst>
</file>

<file path=ppt/tags/tag93.xml><?xml version="1.0" encoding="utf-8"?>
<p:tagLst xmlns:p="http://schemas.openxmlformats.org/presentationml/2006/main">
  <p:tag name="KSO_WM_DIAGRAM_VIRTUALLY_FRAME" val="{&quot;height&quot;:488.85,&quot;left&quot;:36.35,&quot;top&quot;:234.65,&quot;width&quot;:523.75}"/>
</p:tagLst>
</file>

<file path=ppt/tags/tag94.xml><?xml version="1.0" encoding="utf-8"?>
<p:tagLst xmlns:p="http://schemas.openxmlformats.org/presentationml/2006/main">
  <p:tag name="KSO_WM_DIAGRAM_VIRTUALLY_FRAME" val="{&quot;height&quot;:488.85,&quot;left&quot;:36.35,&quot;top&quot;:234.65,&quot;width&quot;:523.75}"/>
</p:tagLst>
</file>

<file path=ppt/tags/tag95.xml><?xml version="1.0" encoding="utf-8"?>
<p:tagLst xmlns:p="http://schemas.openxmlformats.org/presentationml/2006/main">
  <p:tag name="KSO_WM_DIAGRAM_VIRTUALLY_FRAME" val="{&quot;height&quot;:488.85,&quot;left&quot;:36.35,&quot;top&quot;:234.65,&quot;width&quot;:523.75}"/>
</p:tagLst>
</file>

<file path=ppt/tags/tag96.xml><?xml version="1.0" encoding="utf-8"?>
<p:tagLst xmlns:p="http://schemas.openxmlformats.org/presentationml/2006/main">
  <p:tag name="KSO_WM_DIAGRAM_VIRTUALLY_FRAME" val="{&quot;height&quot;:488.85,&quot;left&quot;:36.35,&quot;top&quot;:234.65,&quot;width&quot;:523.75}"/>
</p:tagLst>
</file>

<file path=ppt/tags/tag97.xml><?xml version="1.0" encoding="utf-8"?>
<p:tagLst xmlns:p="http://schemas.openxmlformats.org/presentationml/2006/main">
  <p:tag name="RESOURCE_RECORD_KEY" val="{&quot;13&quot;:[4364974]}"/>
  <p:tag name="FULLTEXTBEAUTIFYED" val="1"/>
  <p:tag name="COMMONDATA" val="eyJoZGlkIjoiZGQyZjI0NmVhZjRmZWVhOWI3ZDk1YmZlYzMxZjdiZTI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微软雅黑"/>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26450</Words>
  <Application>WPS 演示</Application>
  <PresentationFormat>自定义</PresentationFormat>
  <Paragraphs>1715</Paragraphs>
  <Slides>22</Slides>
  <Notes>3</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22</vt:i4>
      </vt:variant>
    </vt:vector>
  </HeadingPairs>
  <TitlesOfParts>
    <vt:vector size="37" baseType="lpstr">
      <vt:lpstr>Arial</vt:lpstr>
      <vt:lpstr>宋体</vt:lpstr>
      <vt:lpstr>Wingdings</vt:lpstr>
      <vt:lpstr>微软雅黑</vt:lpstr>
      <vt:lpstr>Poppins Medium</vt:lpstr>
      <vt:lpstr>Source Han Sans JP VF</vt:lpstr>
      <vt:lpstr>思源黑体 CN Medium</vt:lpstr>
      <vt:lpstr>思源黑体 CN Light</vt:lpstr>
      <vt:lpstr>Source Han Sans TC</vt:lpstr>
      <vt:lpstr>思源黑体 CN Heavy</vt:lpstr>
      <vt:lpstr>Arial Unicode MS</vt:lpstr>
      <vt:lpstr>Microsoft JhengHei UI</vt:lpstr>
      <vt:lpstr>隶书</vt:lpstr>
      <vt:lpstr>思源黑体 传统</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后华蝶</cp:lastModifiedBy>
  <cp:revision>210</cp:revision>
  <dcterms:created xsi:type="dcterms:W3CDTF">2023-08-09T12:44:00Z</dcterms:created>
  <dcterms:modified xsi:type="dcterms:W3CDTF">2025-07-17T05:41:26Z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55B83A34281544FD80CB904A1622B0F2_13</vt:lpwstr>
  </property>
  <property fmtid="{D5CDD505-2E9C-101B-9397-08002B2CF9AE}" pid="3" name="KSOProductBuildVer">
    <vt:lpwstr>2052-12.1.0.21915</vt:lpwstr>
  </property>
</Properties>
</file>